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55"/>
  </p:notesMasterIdLst>
  <p:sldIdLst>
    <p:sldId id="256" r:id="rId3"/>
    <p:sldId id="259" r:id="rId4"/>
    <p:sldId id="290" r:id="rId5"/>
    <p:sldId id="292" r:id="rId6"/>
    <p:sldId id="260" r:id="rId7"/>
    <p:sldId id="291" r:id="rId8"/>
    <p:sldId id="308" r:id="rId9"/>
    <p:sldId id="307" r:id="rId10"/>
    <p:sldId id="262" r:id="rId11"/>
    <p:sldId id="293" r:id="rId12"/>
    <p:sldId id="263" r:id="rId13"/>
    <p:sldId id="264" r:id="rId14"/>
    <p:sldId id="265" r:id="rId15"/>
    <p:sldId id="294" r:id="rId16"/>
    <p:sldId id="266" r:id="rId17"/>
    <p:sldId id="267" r:id="rId18"/>
    <p:sldId id="295" r:id="rId19"/>
    <p:sldId id="268" r:id="rId20"/>
    <p:sldId id="309" r:id="rId21"/>
    <p:sldId id="310" r:id="rId22"/>
    <p:sldId id="269" r:id="rId23"/>
    <p:sldId id="270" r:id="rId24"/>
    <p:sldId id="296" r:id="rId25"/>
    <p:sldId id="306" r:id="rId26"/>
    <p:sldId id="297" r:id="rId27"/>
    <p:sldId id="271" r:id="rId28"/>
    <p:sldId id="272" r:id="rId29"/>
    <p:sldId id="298" r:id="rId30"/>
    <p:sldId id="273" r:id="rId31"/>
    <p:sldId id="274" r:id="rId32"/>
    <p:sldId id="275" r:id="rId33"/>
    <p:sldId id="305" r:id="rId34"/>
    <p:sldId id="276" r:id="rId35"/>
    <p:sldId id="277" r:id="rId36"/>
    <p:sldId id="278" r:id="rId37"/>
    <p:sldId id="304" r:id="rId38"/>
    <p:sldId id="279" r:id="rId39"/>
    <p:sldId id="280" r:id="rId40"/>
    <p:sldId id="303" r:id="rId41"/>
    <p:sldId id="302" r:id="rId42"/>
    <p:sldId id="281" r:id="rId43"/>
    <p:sldId id="282" r:id="rId44"/>
    <p:sldId id="283" r:id="rId45"/>
    <p:sldId id="301" r:id="rId46"/>
    <p:sldId id="284" r:id="rId47"/>
    <p:sldId id="285" r:id="rId48"/>
    <p:sldId id="286" r:id="rId49"/>
    <p:sldId id="300" r:id="rId50"/>
    <p:sldId id="287" r:id="rId51"/>
    <p:sldId id="288" r:id="rId52"/>
    <p:sldId id="299" r:id="rId53"/>
    <p:sldId id="28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90" d="100"/>
          <a:sy n="90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6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2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54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40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21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0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4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52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06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8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10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0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35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9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03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85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65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9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4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60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09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54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47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94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4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85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64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277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38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479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21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85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73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947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510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83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284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02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7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40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185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67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3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4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9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3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10/29/2015 9:23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10/29/2015 9:23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10/29/2015 9:23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10/29/2015 9:23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10/29/2015 9:23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10/29/2015 9:23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10/29/2015 9:23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10/29/2015 9:23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10/29/2015 9:23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10/29/2015 9:23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10/29/2015 9:23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10/29/2015 9:23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iopskov.ru/html2/n_bodyl.html" TargetMode="External"/><Relationship Id="rId5" Type="http://schemas.openxmlformats.org/officeDocument/2006/relationships/hyperlink" Target="http://bibliopskov.ru/tatday.htm" TargetMode="External"/><Relationship Id="rId4" Type="http://schemas.openxmlformats.org/officeDocument/2006/relationships/hyperlink" Target="http://www.bibliopskov.ru/html2/p_bod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23fevr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iopskov.ru/poetday.htm" TargetMode="External"/><Relationship Id="rId5" Type="http://schemas.openxmlformats.org/officeDocument/2006/relationships/hyperlink" Target="http://bibliopskov.ru/8marta.htm" TargetMode="External"/><Relationship Id="rId4" Type="http://schemas.openxmlformats.org/officeDocument/2006/relationships/hyperlink" Target="http://bibliopskov.ru/maslenica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april.htm" TargetMode="External"/><Relationship Id="rId4" Type="http://schemas.openxmlformats.org/officeDocument/2006/relationships/hyperlink" Target="http://bibliopskov.ru/1april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12april.htm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nevsky.htm" TargetMode="External"/><Relationship Id="rId4" Type="http://schemas.openxmlformats.org/officeDocument/2006/relationships/hyperlink" Target="http://bibliopskov.ru/12april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iopskov.ru/html2/tatishev.htm" TargetMode="External"/><Relationship Id="rId5" Type="http://schemas.openxmlformats.org/officeDocument/2006/relationships/hyperlink" Target="http://bibliopskov.ru/bookday.htm" TargetMode="External"/><Relationship Id="rId4" Type="http://schemas.openxmlformats.org/officeDocument/2006/relationships/hyperlink" Target="http://bibliopskov.ru/pskov-msu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war70let.htm" TargetMode="External"/><Relationship Id="rId4" Type="http://schemas.openxmlformats.org/officeDocument/2006/relationships/hyperlink" Target="http://bibliopskov.ru/pskov-pasha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library-day.htm" TargetMode="External"/><Relationship Id="rId4" Type="http://schemas.openxmlformats.org/officeDocument/2006/relationships/hyperlink" Target="http://bibliopskov.ru/24may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denrusyaz.htm" TargetMode="External"/><Relationship Id="rId4" Type="http://schemas.openxmlformats.org/officeDocument/2006/relationships/hyperlink" Target="http://bibliopskov.ru/html2/p_bod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iopskov.ru/fomin.htm" TargetMode="External"/><Relationship Id="rId5" Type="http://schemas.openxmlformats.org/officeDocument/2006/relationships/hyperlink" Target="http://bibliopskov.ru/22june.htm" TargetMode="External"/><Relationship Id="rId4" Type="http://schemas.openxmlformats.org/officeDocument/2006/relationships/hyperlink" Target="http://bibliopskov.ru/12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molodezh-day.htm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to-name.ru/historical-events/russia.htm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to-name.ru/biography/petr-1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tombit.org/fizika/" TargetMode="External"/><Relationship Id="rId5" Type="http://schemas.openxmlformats.org/officeDocument/2006/relationships/hyperlink" Target="http://atombit.org/filosofiya/" TargetMode="Externa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familyday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ibliopskov.ru/html2/lermontov.htm" TargetMode="External"/><Relationship Id="rId4" Type="http://schemas.openxmlformats.org/officeDocument/2006/relationships/hyperlink" Target="http://bibliopskov.ru/olga24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molodezh-day.htm#1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russia-flag.ht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iopskov.ru/html2/dovlatov.htm" TargetMode="External"/><Relationship Id="rId5" Type="http://schemas.openxmlformats.org/officeDocument/2006/relationships/hyperlink" Target="http://bibliopskov.ru/2sent1.htm" TargetMode="External"/><Relationship Id="rId4" Type="http://schemas.openxmlformats.org/officeDocument/2006/relationships/hyperlink" Target="http://bibliopskov.ru/1sent12.ht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nevsky.htm" TargetMode="External"/><Relationship Id="rId4" Type="http://schemas.openxmlformats.org/officeDocument/2006/relationships/hyperlink" Target="http://bibliopskov.ru/1812/set.ht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pskov1380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bibliopskov.ru/5okt-teacherday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iopskov.ru/licey.htm" TargetMode="External"/><Relationship Id="rId5" Type="http://schemas.openxmlformats.org/officeDocument/2006/relationships/hyperlink" Target="http://bibliopskov.ru/5okt-teacherday.htm" TargetMode="External"/><Relationship Id="rId4" Type="http://schemas.openxmlformats.org/officeDocument/2006/relationships/hyperlink" Target="http://bibliopskov.ru/1okt06.ht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helloween.ht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hyperlink" Target="http://bibliopskov.ru/4november.ht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4november.ht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motherday.htm" TargetMode="External"/><Relationship Id="rId4" Type="http://schemas.openxmlformats.org/officeDocument/2006/relationships/hyperlink" Target="http://ru.wikipedia.org/wiki/%D0%9C%D0%B5%D0%B6%D0%B4%D1%83%D0%BD%D0%B0%D1%80%D0%BE%D0%B4%D0%BD%D1%8B%D0%B9_%D0%B4%D0%B5%D0%BD%D1%8C,_%D0%BF%D0%BE%D1%81%D0%B2%D1%8F%D1%89%D1%91%D0%BD%D0%BD%D1%8B%D0%B9_%D1%82%D0%B5%D1%80%D0%BF%D0%B8%D0%BC%D0%BE%D1%81%D1%82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iopskov.ru/zapovedniky.htm" TargetMode="External"/><Relationship Id="rId5" Type="http://schemas.openxmlformats.org/officeDocument/2006/relationships/hyperlink" Target="http://bibliopskov.ru/2007/cristmas.htm" TargetMode="External"/><Relationship Id="rId4" Type="http://schemas.openxmlformats.org/officeDocument/2006/relationships/hyperlink" Target="http://bibliopskov.ru/ny2015.ht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liopskov.ru/12dekabr.htm" TargetMode="External"/><Relationship Id="rId4" Type="http://schemas.openxmlformats.org/officeDocument/2006/relationships/hyperlink" Target="http://bibliopskov.ru/her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bliopskov.ru/tatianaday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4996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atin typeface="Garamond" panose="02020404030301010803" pitchFamily="18" charset="0"/>
              </a:rPr>
              <a:t>Международные </a:t>
            </a:r>
            <a:r>
              <a:rPr lang="ru-RU" sz="6600" b="1" dirty="0" smtClean="0">
                <a:latin typeface="Garamond" panose="02020404030301010803" pitchFamily="18" charset="0"/>
              </a:rPr>
              <a:t>      </a:t>
            </a:r>
            <a:br>
              <a:rPr lang="ru-RU" sz="6600" b="1" dirty="0" smtClean="0">
                <a:latin typeface="Garamond" panose="02020404030301010803" pitchFamily="18" charset="0"/>
              </a:rPr>
            </a:br>
            <a:r>
              <a:rPr lang="ru-RU" sz="6600" b="1" dirty="0" smtClean="0">
                <a:latin typeface="Garamond" panose="02020404030301010803" pitchFamily="18" charset="0"/>
              </a:rPr>
              <a:t>     (всемирные) </a:t>
            </a:r>
            <a:br>
              <a:rPr lang="ru-RU" sz="6600" b="1" dirty="0" smtClean="0">
                <a:latin typeface="Garamond" panose="02020404030301010803" pitchFamily="18" charset="0"/>
              </a:rPr>
            </a:br>
            <a:r>
              <a:rPr lang="ru-RU" sz="6600" b="1" dirty="0" smtClean="0">
                <a:latin typeface="Garamond" panose="02020404030301010803" pitchFamily="18" charset="0"/>
              </a:rPr>
              <a:t>     дни </a:t>
            </a:r>
            <a:r>
              <a:rPr lang="ru-RU" sz="8000" b="1" dirty="0" smtClean="0">
                <a:latin typeface="Garamond" panose="02020404030301010803" pitchFamily="18" charset="0"/>
              </a:rPr>
              <a:t>2016</a:t>
            </a:r>
            <a:r>
              <a:rPr lang="ru-RU" sz="6600" b="1" dirty="0" smtClean="0">
                <a:latin typeface="Garamond" panose="02020404030301010803" pitchFamily="18" charset="0"/>
              </a:rPr>
              <a:t> года</a:t>
            </a:r>
            <a:r>
              <a:rPr lang="ru-RU" sz="6600" dirty="0">
                <a:latin typeface="Garamond" panose="02020404030301010803" pitchFamily="18" charset="0"/>
              </a:rPr>
              <a:t/>
            </a:r>
            <a:br>
              <a:rPr lang="ru-RU" sz="6600" dirty="0">
                <a:latin typeface="Garamond" panose="02020404030301010803" pitchFamily="18" charset="0"/>
              </a:rPr>
            </a:br>
            <a:endParaRPr lang="ru-RU" sz="6600" cap="none" dirty="0" smtClean="0">
              <a:solidFill>
                <a:srgbClr val="7D9263"/>
              </a:solidFill>
              <a:latin typeface="Garamond" panose="02020404030301010803" pitchFamily="18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13"/>
              </a:spcBef>
              <a:buClrTx/>
              <a:buFont typeface="Tw Cen MT" pitchFamily="34" charset="0"/>
              <a:buNone/>
            </a:pPr>
            <a:endParaRPr lang="ru-RU" sz="2400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9607"/>
            <a:ext cx="8712968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Русский монастырь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святого </a:t>
            </a:r>
            <a:r>
              <a:rPr lang="ru-RU" sz="24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Пантелеимона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Афоне (1016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088"/>
            <a:ext cx="9144000" cy="52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73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2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времени первого упоминания русского монастыря святого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Пантелеимона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Афоне (1016)</a:t>
            </a:r>
            <a:endParaRPr lang="ru-RU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феврале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исполняется: </a:t>
            </a:r>
            <a:endParaRPr lang="ru-RU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Февраля - День разгрома советскими войсками немецко-фашистских войск в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Сталинградской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битве (1943)</a:t>
            </a:r>
            <a:endParaRPr lang="ru-RU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февраля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50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Первой в мире посадки автоматической станции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Луну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(1966)</a:t>
            </a:r>
            <a:endParaRPr lang="ru-RU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февраля -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Николая Александровича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Добролюбова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(1836-1861), литературного критика, публициста </a:t>
            </a:r>
            <a:endParaRPr lang="ru-RU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февраля -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Ивана Дмитриевич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Сытина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(1851-1934), крупнейшего русского издателя, книготорговца </a:t>
            </a:r>
            <a:endParaRPr lang="ru-RU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680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февраля – День памяти юного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героя-антифашиста </a:t>
            </a:r>
            <a:endParaRPr lang="ru-RU" sz="2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февраля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Ярослава Всеволодовича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(1191-1246), великого князя Владимирского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февраля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Алишара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Навои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наст.имя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Низамаддин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Мир Алишер) (1441-1501), среднеазиатского поэта, государственного деятеля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февраля - День памяти </a:t>
            </a:r>
            <a:r>
              <a:rPr lang="ru-RU" sz="26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Александра Сергеевича Пушкина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(1799-1837),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178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смерти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14 февраля – День Святого Валентина. День влюбленных.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16 февраля –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185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лет со дня рождения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Николая Семёновича Лескова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(1831-1895), русского писателя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февраля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Агнии Львовны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(1906-1981), поэтессы, писательницы 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9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781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23 февраля - </a:t>
            </a:r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защитника Отечества 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февраля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Вильгельма </a:t>
            </a:r>
            <a:r>
              <a:rPr lang="ru-RU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Гримма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(1786-1859), немецкого филолога, писателя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8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принятия Устава Русского ботанического общества в Петербурге (1916)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исполняется: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марта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155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(1861) со дня отмены императором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Александром II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крепостного права в России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марта – Всемирный день писателя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марта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305 лет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(1711) со дня учреждения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Петром I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Сената как высшего государственного органа по делам законодательства и государственного управления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4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6492"/>
            <a:ext cx="8712968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Здание Сената и Синода в Санкт-Петербурге – </a:t>
            </a:r>
            <a:r>
              <a:rPr lang="ru-RU" sz="26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583"/>
            <a:ext cx="9144000" cy="59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7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91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 марта по 13 марта </a:t>
            </a:r>
            <a:r>
              <a:rPr lang="ru-RU" sz="27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Масленица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7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1695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объявления </a:t>
            </a:r>
            <a:r>
              <a:rPr lang="ru-RU" sz="27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воскресенья нерабочим днем</a:t>
            </a:r>
            <a:r>
              <a:rPr lang="ru-RU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древний указ императора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Константина Великого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(321г.)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8 марта –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Международный женский день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марта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прав потребителя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марта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Михаила Александровича Врубеля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(1856-1910), русского художника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21 марта -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Всемирный день поэзии </a:t>
            </a: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(с 1999 г.)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марта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водных ресурсов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марта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Алексея </a:t>
            </a:r>
            <a:r>
              <a:rPr lang="ru-RU" sz="27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Феофилактовича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Писемского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(1821-1881), русского писателя </a:t>
            </a:r>
            <a:endParaRPr lang="ru-RU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9144000" cy="6450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марта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Сергея Ивановича Вавилова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(1891-1951), советского физика, государственного и общественного деятеля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марта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театра 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марта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Аркадия Тимофеевича Аверченко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(1881-1925),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марта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Генриха Манна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(1871-1950), немецкого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марта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основания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Большого театра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(1776)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марта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Василия Андреевича Тропинина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(1776-1857), русского художника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марта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Джона Робертса Фаулза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(1926-2005), британского писателя 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6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119315" y="52837"/>
            <a:ext cx="8928992" cy="6741368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1690" y="33327"/>
            <a:ext cx="6050632" cy="319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endParaRPr lang="ru-RU" sz="2400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Муромцев Сергей Андреевич Председатель Первой</a:t>
            </a:r>
            <a:endParaRPr lang="ru-RU" sz="24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думы в России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(1906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</a:t>
            </a:r>
            <a:r>
              <a:rPr lang="ru-RU" sz="25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 заседаний Государственной Думы в Таврическом дворце,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" y="3344631"/>
            <a:ext cx="8972588" cy="3513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599"/>
            <a:ext cx="2520280" cy="29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9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endParaRPr lang="ru-RU" sz="2900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учреждения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Государственной думы 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(1906)</a:t>
            </a:r>
            <a:endParaRPr lang="ru-RU" sz="2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апреле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исполняется: </a:t>
            </a:r>
            <a:endParaRPr lang="ru-RU" sz="2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 апреля – </a:t>
            </a:r>
            <a:r>
              <a:rPr lang="ru-RU" sz="29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смеха </a:t>
            </a:r>
            <a:endParaRPr lang="ru-RU" sz="29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апреля –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Франсуа Вийона 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апреля 1431 или 19 апреля 1432-после 1464), французского поэта </a:t>
            </a:r>
            <a:endParaRPr lang="ru-RU" sz="2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 апреля – </a:t>
            </a:r>
            <a:r>
              <a:rPr lang="ru-RU" sz="29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Международный день детской книги </a:t>
            </a:r>
            <a:endParaRPr lang="ru-RU" sz="29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апреля –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здоровья </a:t>
            </a:r>
            <a:endParaRPr lang="ru-RU" sz="29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апреля –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Шарля </a:t>
            </a:r>
            <a:r>
              <a:rPr lang="ru-RU" sz="29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Бодлера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(1821-1867), французского поэта </a:t>
            </a:r>
            <a:endParaRPr lang="ru-RU" sz="2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5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50342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541"/>
            <a:ext cx="9144000" cy="56194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12 апреля 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- 55</a:t>
            </a:r>
            <a:r>
              <a:rPr lang="ru-RU" sz="28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первого полета человека </a:t>
            </a: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(1961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Юрия Алексеевича Гагарина 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atin typeface="Georgia" panose="02040502050405020303" pitchFamily="18" charset="0"/>
                <a:ea typeface="Times New Roman" panose="02020603050405020304" pitchFamily="18" charset="0"/>
              </a:rPr>
              <a:t>По решению президента                                          </a:t>
            </a:r>
            <a:r>
              <a:rPr lang="ru-RU" sz="34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Владимира Владимировича  Путина</a:t>
            </a:r>
          </a:p>
          <a:p>
            <a:pPr marL="381000"/>
            <a:r>
              <a:rPr lang="ru-RU" sz="3400" b="1" dirty="0">
                <a:latin typeface="Georgia" panose="02040502050405020303" pitchFamily="18" charset="0"/>
                <a:ea typeface="Times New Roman" panose="02020603050405020304" pitchFamily="18" charset="0"/>
              </a:rPr>
              <a:t>-2016 год объявлен Годом особо охраняемых природных территорий;</a:t>
            </a:r>
          </a:p>
          <a:p>
            <a:pPr marL="381000"/>
            <a:r>
              <a:rPr lang="ru-RU" sz="3400" b="1" dirty="0">
                <a:latin typeface="Georgia" panose="02040502050405020303" pitchFamily="18" charset="0"/>
                <a:ea typeface="Times New Roman" panose="02020603050405020304" pitchFamily="18" charset="0"/>
              </a:rPr>
              <a:t>- 2016 год объявлен Годом Греции в России и Годом России в Греции;</a:t>
            </a:r>
          </a:p>
          <a:p>
            <a:pPr marL="381000"/>
            <a:r>
              <a:rPr lang="ru-RU" sz="3400" b="1" dirty="0">
                <a:latin typeface="Georgia" panose="02040502050405020303" pitchFamily="18" charset="0"/>
                <a:ea typeface="Times New Roman" panose="02020603050405020304" pitchFamily="18" charset="0"/>
              </a:rPr>
              <a:t>- 2016 год объявлен Перекрестным Годом туризма между Россией и Турцией;</a:t>
            </a:r>
          </a:p>
          <a:p>
            <a:pPr marL="381000"/>
            <a:r>
              <a:rPr lang="ru-RU" sz="3400" b="1" dirty="0">
                <a:latin typeface="Georgia" panose="02040502050405020303" pitchFamily="18" charset="0"/>
                <a:ea typeface="Times New Roman" panose="02020603050405020304" pitchFamily="18" charset="0"/>
              </a:rPr>
              <a:t>- 2016 год объявлен Годом образования в Содружестве Независимых Государств.</a:t>
            </a:r>
            <a:endParaRPr lang="ru-RU" sz="34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72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апреля -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освобождения узников фашистских концлагерей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12 апреля –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Всемирный день авиации и космонавтики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27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первого полета человека в космос (1961), (отмечается ЮНЕСКО)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апреля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Николая Степановича Гумилёва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(1886-1921), русского поэта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апреля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 России.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победы русских воинов князя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Александра Невского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немецкими рыцарями в битве на Чудском озере (Ледовое побоище, 1242)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апреля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памятников и исторических мест </a:t>
            </a:r>
            <a:endParaRPr lang="ru-RU" sz="27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3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68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апреля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Георгия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Мокеевича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Маркова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(1911-1991), советского писателя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21 апреля -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местного самоуправления</a:t>
            </a:r>
            <a:endParaRPr lang="ru-RU" sz="2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апреля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Шарлоты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Бронте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(1816-1855), английской писательницы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апреля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Сергея Сергеевича Прокофьева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(1891-1953), советского композитора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23 апреля –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Всемирный день книги и защиты авторского права</a:t>
            </a:r>
            <a:endParaRPr lang="ru-RU" sz="2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апреля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Сэмюэля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Морзе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(1791-1872), американского изобретателя, художника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29 апреля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– 330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лет со дня рождения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Василия Никитича Татищева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(1686-1750), историка, государственного деятеля 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081" y="0"/>
            <a:ext cx="913791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2082"/>
            <a:ext cx="8568952" cy="45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1" y="116632"/>
            <a:ext cx="9106141" cy="59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первого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киносеанса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" y="1028342"/>
            <a:ext cx="4157381" cy="47137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46128" y="760614"/>
            <a:ext cx="476609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1895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французские фабриканты и изобретатели </a:t>
            </a:r>
            <a:r>
              <a:rPr 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Огюст и Луи Люмьер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патент на изобретенный ими съемочно-проекционный аппарат «Синематограф». 28 декабря того же года, в парижском «Гран-кафе» на Бульваре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Капуцинок, Люмьеры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устроили первый в истории публичный просмотр программы своих короткометражных фильмов. Среди них были: знаменитая документальная лента «Прибытие поезда на вокзал Ла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игровая комическая сценка «Политый поливальщик» и нескольких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киносюжетов.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569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081" y="0"/>
            <a:ext cx="913791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2082"/>
            <a:ext cx="8568952" cy="45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" y="1621282"/>
            <a:ext cx="5141983" cy="5236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1282"/>
            <a:ext cx="3995936" cy="5236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04" y="22860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Огюст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и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Луи Люмьер – создатели кинематографа.</a:t>
            </a:r>
            <a:endParaRPr lang="ru-RU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6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-3523" y="21108"/>
            <a:ext cx="9144000" cy="6836892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1108"/>
            <a:ext cx="9140477" cy="9567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</a:t>
            </a: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первого киносеанса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(Петербург, 1896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Georgia" panose="02040502050405020303" pitchFamily="18" charset="0"/>
              </a:rPr>
              <a:t>4 мая 1896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состоялся первый в России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киносеанс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летнем саду «Аквариум»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Каменноостровском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проспекте. Этот сеанс не был организован специально, десятиминутную подборку фильмов Люмьеров продемонстрировали публике в антракте музыкального спектакля. Это были короткие документальные фильмы, которые уже имели успех в Европе — «Выход рабочих с завода», «Разрушение стены» и знаменитое «Прибытие поезда». Петербургская публика была в восторге. Через несколько дней первый киносеанс состоялся в Москве, а летом этого же года фильмы Люмьера демонстрировались на Нижегородской ярмарке.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8186"/>
            <a:ext cx="8568952" cy="33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10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37128" y="0"/>
            <a:ext cx="9214884" cy="6911163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99392"/>
            <a:ext cx="8892480" cy="7562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endParaRPr lang="ru-RU" sz="27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первого киносеанса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(Петербург, 1896)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исполняется: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мая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весны и труда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 мая -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Православная Пасха. Воскресение Христово.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Зигмунда Фрейда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(1856-1939), австрийского психиатра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9 </a:t>
            </a: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мая –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День Победы в Великой Отечественной войне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– </a:t>
            </a:r>
            <a:r>
              <a:rPr lang="ru-RU" sz="2700" b="1" dirty="0">
                <a:latin typeface="Georgia" panose="02040502050405020303" pitchFamily="18" charset="0"/>
                <a:cs typeface="Times New Roman" panose="02020603050405020304" pitchFamily="18" charset="0"/>
              </a:rPr>
              <a:t>125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cs typeface="Times New Roman" panose="02020603050405020304" pitchFamily="18" charset="0"/>
              </a:rPr>
              <a:t>Михаила Афанасьевича Булгакова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(1891-1940), советского писателя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35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91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мая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музеев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мая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Григорий Шалвовича </a:t>
            </a:r>
            <a:r>
              <a:rPr lang="ru-RU" sz="27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Чхартишвили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Бориса Акунина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(1956), российского писателя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мая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Андрея Дмитриевича Сахарова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(1921-1989), российского физика и общественного деятеля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24 мая – </a:t>
            </a:r>
            <a:r>
              <a:rPr lang="ru-RU" sz="27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славянской письменности и культуры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мая -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Габриеля Даниеля Фаренгейта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(1686-1736), немецкого физика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27 мая – </a:t>
            </a:r>
            <a:r>
              <a:rPr lang="ru-RU" sz="27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Общероссийский день библиотек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мая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Карла </a:t>
            </a:r>
            <a:r>
              <a:rPr lang="ru-RU" sz="27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Густавовича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Фаберже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(1846-1920), русского ювелира </a:t>
            </a:r>
            <a:endParaRPr lang="ru-RU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18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1"/>
            <a:ext cx="9144000" cy="68565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6632"/>
            <a:ext cx="8856984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endParaRPr lang="ru-RU" sz="2800" b="1" dirty="0" smtClean="0">
              <a:solidFill>
                <a:srgbClr val="7030A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Всероссийский съезд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библиотечному делу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(1911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8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 лет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9088"/>
            <a:ext cx="3528392" cy="51522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95936" y="2967335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I </a:t>
            </a:r>
            <a:r>
              <a:rPr lang="ru-RU" sz="3600" b="1" dirty="0" smtClean="0">
                <a:latin typeface="Georgia" panose="02040502050405020303" pitchFamily="18" charset="0"/>
              </a:rPr>
              <a:t>Всероссийский съезда </a:t>
            </a:r>
            <a:r>
              <a:rPr lang="ru-RU" sz="3600" b="1" dirty="0">
                <a:latin typeface="Georgia" panose="02040502050405020303" pitchFamily="18" charset="0"/>
              </a:rPr>
              <a:t>по библиотечному </a:t>
            </a:r>
            <a:r>
              <a:rPr lang="ru-RU" sz="3600" b="1" dirty="0" smtClean="0">
                <a:latin typeface="Georgia" panose="02040502050405020303" pitchFamily="18" charset="0"/>
              </a:rPr>
              <a:t>делу состоялся </a:t>
            </a:r>
            <a:r>
              <a:rPr lang="ru-RU" sz="3600" b="1" dirty="0">
                <a:latin typeface="Georgia" panose="02040502050405020303" pitchFamily="18" charset="0"/>
              </a:rPr>
              <a:t>в С.-Петербурге </a:t>
            </a:r>
            <a:r>
              <a:rPr lang="ru-RU" sz="3600" b="1" dirty="0" smtClean="0">
                <a:latin typeface="Georgia" panose="02040502050405020303" pitchFamily="18" charset="0"/>
              </a:rPr>
              <a:t>        с </a:t>
            </a:r>
            <a:r>
              <a:rPr lang="ru-RU" sz="3600" b="1" dirty="0">
                <a:latin typeface="Georgia" panose="02040502050405020303" pitchFamily="18" charset="0"/>
              </a:rPr>
              <a:t>1-го по 7-ое июня 1911 г.</a:t>
            </a:r>
          </a:p>
        </p:txBody>
      </p:sp>
    </p:spTree>
    <p:extLst>
      <p:ext uri="{BB962C8B-B14F-4D97-AF65-F5344CB8AC3E}">
        <p14:creationId xmlns:p14="http://schemas.microsoft.com/office/powerpoint/2010/main" val="2460734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15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endParaRPr lang="ru-RU" sz="28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открытия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Всероссийского съезда по библиотечному делу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(1911)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начала наступательной операции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"Брусиловский прорыв"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(1916)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июне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исполняется: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июня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защиты детей </a:t>
            </a:r>
            <a:endParaRPr lang="ru-RU" sz="2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Аполлона Николаевича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Майкова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(1821-1897), поэта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июня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окружающей среды </a:t>
            </a:r>
            <a:endParaRPr lang="ru-RU" sz="2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 июня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– Пушкинский день </a:t>
            </a:r>
            <a:r>
              <a:rPr lang="ru-RU" sz="26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России                                                   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217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лет со дня рождения русского поэта и писателя </a:t>
            </a:r>
            <a:r>
              <a:rPr lang="ru-RU" sz="26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Александра Сергеевича Пушкина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(1799-1837г.)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июня</a:t>
            </a:r>
            <a:r>
              <a:rPr lang="ru-RU" sz="2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– </a:t>
            </a:r>
            <a:r>
              <a:rPr lang="ru-RU" sz="26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День </a:t>
            </a:r>
            <a:r>
              <a:rPr lang="ru-RU" sz="26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русского языка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(Отмечается ООН) 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0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-1" y="0"/>
            <a:ext cx="911583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1"/>
            <a:ext cx="5327576" cy="3418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59" y="0"/>
            <a:ext cx="4131380" cy="3849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329"/>
            <a:ext cx="4992672" cy="3411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72" y="3849535"/>
            <a:ext cx="4123167" cy="29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2304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624"/>
            <a:ext cx="9123040" cy="657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июня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355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Федора Алексеевича Романова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(1661-1682), русского царя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июня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Виссариона Григорьевича Белинского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(1811-1848), литературного критика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12 июня </a:t>
            </a:r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– День России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июня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Гарриэт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Бичер-Стоу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(1811-1896), американской писательницы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22 июня </a:t>
            </a:r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– День памяти и скорби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75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лет со дня начала </a:t>
            </a:r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Великой Отечественной войны и обороны Брестской крепости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(1941)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июня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Генри Райдера </a:t>
            </a:r>
            <a:r>
              <a:rPr lang="ru-RU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Хаггарта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(1856-1925), английского писателя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85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2304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23040" cy="71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июня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Олимпийский день 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июня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борьбы с наркоманией 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27 июня – </a:t>
            </a:r>
            <a:r>
              <a:rPr lang="ru-RU" sz="25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молодежи 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июня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Елены Яковлевны Ильиной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(1901-1964), писательницы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30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открытия в Москве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 доброй воли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(1986)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июле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исполняется: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июля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Готфрида Вильгельма Лейбница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(1646-1716), немецкого философа, юриста, историка, языковеда, математика, физика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июля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220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Николая I (Николая Павловича Романова,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1796-1855), российского императора 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59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24563" y="0"/>
            <a:ext cx="912304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7015"/>
            <a:ext cx="871296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600"/>
            <a:ext cx="4572000" cy="58987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96563" y="0"/>
            <a:ext cx="457560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Готфрида Вильгельма Лейбница 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(1646-1716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).</a:t>
            </a:r>
            <a:r>
              <a:rPr lang="ru-RU" sz="2000" b="1" dirty="0" smtClean="0">
                <a:latin typeface="Georgia" panose="02040502050405020303" pitchFamily="18" charset="0"/>
              </a:rPr>
              <a:t> Немецкий </a:t>
            </a:r>
            <a:r>
              <a:rPr lang="ru-RU" sz="2000" b="1" dirty="0">
                <a:latin typeface="Georgia" panose="02040502050405020303" pitchFamily="18" charset="0"/>
                <a:hlinkClick r:id="rId5" tooltip="Философия - описание науки"/>
              </a:rPr>
              <a:t>философ</a:t>
            </a:r>
            <a:r>
              <a:rPr lang="ru-RU" sz="2000" b="1" dirty="0">
                <a:latin typeface="Georgia" panose="02040502050405020303" pitchFamily="18" charset="0"/>
              </a:rPr>
              <a:t>, математик, </a:t>
            </a:r>
            <a:r>
              <a:rPr lang="ru-RU" sz="2000" b="1" dirty="0">
                <a:latin typeface="Georgia" panose="02040502050405020303" pitchFamily="18" charset="0"/>
                <a:hlinkClick r:id="rId6" tooltip="Физика - описание науки"/>
              </a:rPr>
              <a:t>физик</a:t>
            </a:r>
            <a:r>
              <a:rPr lang="ru-RU" sz="2000" b="1" dirty="0">
                <a:latin typeface="Georgia" panose="02040502050405020303" pitchFamily="18" charset="0"/>
              </a:rPr>
              <a:t>, языковед. По просьбе </a:t>
            </a:r>
            <a:r>
              <a:rPr lang="ru-RU" sz="2000" b="1" dirty="0">
                <a:latin typeface="Georgia" panose="02040502050405020303" pitchFamily="18" charset="0"/>
                <a:hlinkClick r:id="rId7" tooltip="Биография Петра I"/>
              </a:rPr>
              <a:t>Петра </a:t>
            </a:r>
            <a:r>
              <a:rPr lang="ru-RU" sz="2000" b="1" dirty="0" smtClean="0">
                <a:latin typeface="Georgia" panose="02040502050405020303" pitchFamily="18" charset="0"/>
                <a:hlinkClick r:id="rId7" tooltip="Биография Петра I"/>
              </a:rPr>
              <a:t>I</a:t>
            </a:r>
            <a:r>
              <a:rPr lang="ru-RU" sz="2000" b="1" dirty="0" smtClean="0">
                <a:latin typeface="Georgia" panose="02040502050405020303" pitchFamily="18" charset="0"/>
              </a:rPr>
              <a:t> </a:t>
            </a:r>
            <a:r>
              <a:rPr lang="ru-RU" sz="2000" b="1" dirty="0">
                <a:latin typeface="Georgia" panose="02040502050405020303" pitchFamily="18" charset="0"/>
              </a:rPr>
              <a:t>разработал проекты </a:t>
            </a:r>
            <a:r>
              <a:rPr lang="ru-RU" sz="2000" b="1" dirty="0" smtClean="0">
                <a:latin typeface="Georgia" panose="02040502050405020303" pitchFamily="18" charset="0"/>
              </a:rPr>
              <a:t>развития образования и государственного </a:t>
            </a:r>
            <a:r>
              <a:rPr lang="ru-RU" sz="2000" b="1" dirty="0">
                <a:latin typeface="Georgia" panose="02040502050405020303" pitchFamily="18" charset="0"/>
              </a:rPr>
              <a:t>управления в </a:t>
            </a:r>
            <a:r>
              <a:rPr lang="ru-RU" sz="2000" b="1" dirty="0" smtClean="0">
                <a:latin typeface="Georgia" panose="02040502050405020303" pitchFamily="18" charset="0"/>
                <a:hlinkClick r:id="rId8" tooltip="Россия - описание государства"/>
              </a:rPr>
              <a:t>России</a:t>
            </a:r>
            <a:r>
              <a:rPr lang="ru-RU" sz="2000" b="1" dirty="0">
                <a:latin typeface="Georgia" panose="02040502050405020303" pitchFamily="18" charset="0"/>
              </a:rPr>
              <a:t>. Лейбниц развил учение о прирожденной способности ума к познанию высших категорий бытия и всеобщих и необходимых истин логики и математики («Новые опыты о человеческом разуме», 1704). Предвосхитил принципы современной математической логики («Об искусстве комбинаторики», 1666). Один из создателей дифференциального и интегрального исчислений.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" y="0"/>
            <a:ext cx="6434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июля 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- 370 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</a:t>
            </a:r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      </a:t>
            </a:r>
            <a:endParaRPr lang="ru-RU" sz="20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4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9154208" cy="659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 июля - </a:t>
            </a:r>
            <a:r>
              <a:rPr lang="ru-RU" sz="26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Всероссийский день семьи, любви и верности </a:t>
            </a:r>
            <a:endParaRPr lang="ru-RU" sz="2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июля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Жана Лафонтена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(1621-1695), французского поэта, баснописца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июля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Марселя Пруста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(1871-1922), французского писателя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июля -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славы.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Победа русской армии под командованием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 I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шведами в Полтавском сражении (1709г.)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июля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Николая Николаевича Миклухо-Маклая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(1846-1888), русского путешественника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июля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Уильяма Мейкписа Теккерея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(1811-1864), английского писателя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30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"/>
            <a:ext cx="9154209" cy="691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24 июля - </a:t>
            </a:r>
            <a:r>
              <a:rPr lang="ru-RU" sz="27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Равноапостольной Святой Великой княгини Ольги Российской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июля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Бернарда Шоу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(1856-1950), английского драматурга, критика, публициста. Лауреата Нобелевской премии (1925)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июля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День памяти </a:t>
            </a:r>
            <a:r>
              <a:rPr lang="ru-RU" sz="2700" b="1" u="sng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Михаила Юрьевича Лермонтова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(1814-1841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смерти писателя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 </a:t>
            </a:r>
            <a:endParaRPr lang="ru-RU" sz="27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создания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академии образования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(1966)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августе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исполняется: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августа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  <a:r>
              <a:rPr lang="ru-RU" sz="27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Аполлинария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Михайловича Васнецова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(1856-1933), художника </a:t>
            </a:r>
            <a:endParaRPr lang="ru-RU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06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3999" cy="6496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6-7 августа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назад был совершен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25-часовой космический полет корабля «Восток-2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пилотируемого летчиком-космонавтом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Г.С. Титовым 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августа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 России.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в российской истории победа русского флота под командованием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 I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шведами у мыса Гангут (1714г.)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12 августа - </a:t>
            </a:r>
            <a:r>
              <a:rPr lang="ru-RU" sz="28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Международный день молодежи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августа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335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Витуса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Ионассен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Беринга (Ивана Ивановича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1681-1741), русского мореплавателя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августа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Вальтера Скотта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(1771-1832), английского писателя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43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28873" y="-18622"/>
            <a:ext cx="9154209" cy="6796863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008"/>
            <a:ext cx="9154209" cy="53171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799" y="10304"/>
            <a:ext cx="90822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Georgia" panose="02040502050405020303" pitchFamily="18" charset="0"/>
              </a:rPr>
              <a:t>День Государственного флага Российской Федерации, установленный на основании Указа Президента Российской Федерации № 1714 от 20 августа 1994 года «О Дне Государственного флага Российской Федерации». </a:t>
            </a:r>
            <a:br>
              <a:rPr lang="ru-RU" sz="2200" b="1" dirty="0">
                <a:latin typeface="Georgia" panose="02040502050405020303" pitchFamily="18" charset="0"/>
              </a:rPr>
            </a:br>
            <a:endParaRPr lang="ru-RU" sz="2200" b="1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79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10210" y="41877"/>
            <a:ext cx="9154209" cy="6796863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20" y="206682"/>
            <a:ext cx="9143999" cy="617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августа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Ивана Яковлевича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Билибина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(1876-1942), русского графика, иллюстратора русских сказок, театрального художника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22 августа - </a:t>
            </a:r>
            <a:r>
              <a:rPr lang="ru-RU" sz="26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Государственного флага РФ </a:t>
            </a:r>
            <a:endParaRPr lang="ru-RU" sz="2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августа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Жана Франсуа де Гало Лаперуза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(1741-1788), французского мореплавателя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августа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славы.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Разгром советскими войсками немецко-фашистских войск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Курской битве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(1943)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августа -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Теодора Драйзера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(1871-1945), американского писателя 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августа – 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600" b="1" dirty="0" err="1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Теофиля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Готье</a:t>
            </a:r>
            <a:r>
              <a:rPr lang="ru-RU" sz="26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(1811-1872), французского писателя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39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"/>
            <a:ext cx="8928992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Сентябрь </a:t>
            </a:r>
            <a:endParaRPr lang="ru-RU" sz="32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1 сентября – День знаний. День Мира.</a:t>
            </a:r>
            <a:endParaRPr lang="ru-RU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0206"/>
            <a:ext cx="8208912" cy="56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1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99" y="116633"/>
            <a:ext cx="9082201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времени основания 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Московской консерватории им. П.И. Чайковского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(1866)</a:t>
            </a:r>
            <a:endParaRPr lang="ru-RU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5" y="2018345"/>
            <a:ext cx="4948555" cy="4852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90" y="2592575"/>
            <a:ext cx="3946578" cy="3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-57150"/>
            <a:ext cx="9069049" cy="691515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204363"/>
            <a:ext cx="9069049" cy="1100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Российская академия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 в Петербурге (1726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7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290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endParaRPr lang="ru-RU" sz="2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158"/>
            <a:ext cx="9069049" cy="55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7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95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Сентябрь </a:t>
            </a:r>
            <a:endParaRPr lang="ru-RU" sz="29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времени основания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Московской консерватории им. П.И. Чайковского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(1866)</a:t>
            </a:r>
            <a:endParaRPr lang="ru-RU" sz="2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времени открытия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Центрального театра кукол им. С.В. Образцова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Москве (1931)</a:t>
            </a:r>
            <a:endParaRPr lang="ru-RU" sz="2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дня начала Московской битвы 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(1941)</a:t>
            </a:r>
            <a:endParaRPr lang="ru-RU" sz="2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сентябре</a:t>
            </a: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исполняется:</a:t>
            </a:r>
            <a:endParaRPr lang="ru-RU" sz="2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 сентября – </a:t>
            </a:r>
            <a:r>
              <a:rPr lang="ru-RU" sz="29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знаний, День мира</a:t>
            </a:r>
            <a:r>
              <a:rPr lang="ru-RU" sz="29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 сентября – </a:t>
            </a:r>
            <a:r>
              <a:rPr lang="ru-RU" sz="29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День воинской славы России – День окончания Второй мировой войны </a:t>
            </a:r>
            <a:endParaRPr lang="ru-RU" sz="29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9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3 сентября – </a:t>
            </a:r>
            <a:r>
              <a:rPr lang="ru-RU" sz="29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75</a:t>
            </a:r>
            <a:r>
              <a:rPr lang="ru-RU" sz="29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лет со дня рождения </a:t>
            </a:r>
            <a:r>
              <a:rPr lang="ru-RU" sz="29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Сергея </a:t>
            </a:r>
            <a:r>
              <a:rPr lang="ru-RU" sz="2900" b="1" u="sng" dirty="0" err="1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Донатовича</a:t>
            </a:r>
            <a:r>
              <a:rPr lang="ru-RU" sz="29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Довлатова </a:t>
            </a:r>
            <a:r>
              <a:rPr lang="ru-RU" sz="29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(1941-1990), писателя </a:t>
            </a: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3618390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3999" cy="670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сентября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распространения грамотности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сентября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 России. </a:t>
            </a:r>
            <a:r>
              <a:rPr lang="ru-RU" sz="27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Бородинское сражение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русской армии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(1812г.) под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командованием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М.И. Кутузова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французской армией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8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 – </a:t>
            </a:r>
            <a:r>
              <a:rPr lang="ru-RU" sz="27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памяти жертв блокады Ленинграда </a:t>
            </a:r>
            <a:endParaRPr lang="ru-RU" sz="27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сентября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 России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Победа русской эскадры под командованием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Ф.Ф. Ушакова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турецкой эскадрой у мыса </a:t>
            </a:r>
            <a:r>
              <a:rPr lang="ru-RU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Тендра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(1790)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12 сентября </a:t>
            </a:r>
            <a:r>
              <a:rPr lang="ru-RU" sz="27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– День памяти святого благоверного князя Александра Невского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сентября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Станислава </a:t>
            </a:r>
            <a:r>
              <a:rPr lang="ru-RU" sz="27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Лема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(1921-2006), польского писателя </a:t>
            </a:r>
            <a:endParaRPr lang="ru-RU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56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675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сентября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Уильяма </a:t>
            </a:r>
            <a:r>
              <a:rPr lang="ru-RU" sz="25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Джералда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Голдинга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(1911-1993), английского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21 сентября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– День воинской славы. </a:t>
            </a: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Победа русских полков во главе с великим князем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Дмитрием Донским </a:t>
            </a: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над монголо-татарскими войсками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 Куликовской битве </a:t>
            </a: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(1380)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сентября -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Герберта Джорджа Уэллса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(1866-1946), английского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сентября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Майкла Фарадея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(1791-1867), великого английского физика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сентября -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Эдварда Станиславовича Радзинского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(1936), российского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сентября -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 Наумовича Бернеса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(1911-1969), советского певца и киноактёра 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18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16632"/>
            <a:ext cx="9154208" cy="647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сентября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Дмитрия Шостаковича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(1906-1975), русского </a:t>
            </a:r>
            <a:r>
              <a:rPr lang="ru-RU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композитора,пианиста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классика мировой музыкальной культуры XX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сентября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туризма 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сентября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Отто Юльевича Шмидта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(1891-1956), советского ученого, полярного исследователя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endParaRPr lang="ru-RU" sz="25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основания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академии художественных наук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(1921)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октябре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исполняется: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октября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Сергея Тимофеевича Аксакова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(1791-1859), русского писателя, поэта природы 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20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623"/>
            <a:ext cx="91439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 октября – Международный день учителя </a:t>
            </a:r>
            <a:endParaRPr lang="ru-RU" sz="32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834"/>
            <a:ext cx="9154209" cy="55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4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16632"/>
            <a:ext cx="9154208" cy="655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 октября –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Международный день пожилых людей 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5 октября –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Международный день учителя 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октября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85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Юлиана Семёновича </a:t>
            </a:r>
            <a:r>
              <a:rPr lang="ru-RU" sz="25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(1931-1993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советского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октября -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Фритьофа Нансена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(1861-1930), норвежского полярного исследователя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октября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Саввы Ивановича Мамонтова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(1841-1918), известного промышленника, русского мецената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октября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Анатолия Игнатьевича Приставкина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(1931-2008), российского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19 октября -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День Царскосельского лицея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ru-RU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основания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Царскосельского лицея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(1811) 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37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"/>
            <a:ext cx="9154208" cy="669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октября –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Евгения Львовича Шварца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(1896-1958), писателя </a:t>
            </a:r>
            <a:endParaRPr lang="ru-RU" sz="3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октября –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31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Ференца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(Франца) Листа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(1811-1886), венгерского композитора, пианиста (отмечается ЮНЕСКО) </a:t>
            </a:r>
            <a:endParaRPr lang="ru-RU" sz="3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октября –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Организации Объединенных Наций (ООН) </a:t>
            </a:r>
            <a:endParaRPr lang="ru-RU" sz="31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октября –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Пабло Пикассо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(1881-1973), французского художника </a:t>
            </a:r>
            <a:endParaRPr lang="ru-RU" sz="3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октября –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памяти жертв политических репрессий </a:t>
            </a:r>
            <a:endParaRPr lang="ru-RU" sz="31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31 октября - </a:t>
            </a:r>
            <a:r>
              <a:rPr lang="ru-RU" sz="31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Хэллоуин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34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1797" y="18001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98" y="116632"/>
            <a:ext cx="90822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4 ноября – День народного </a:t>
            </a:r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единства</a:t>
            </a:r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День освобождения Москвы силами народного ополчения под руководством Кузьмы Минина и Дмитрия Пожарского от польских интервентов (1612 год)  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" y="2345591"/>
            <a:ext cx="9082201" cy="451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97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70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endParaRPr lang="ru-RU" sz="27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ноябре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исполняется: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ноября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Даниила Леонидовича Андреева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(1906-1959), поэта, писателя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4 ноября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– День народного единства. </a:t>
            </a: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освобождения Москвы силами народного ополчения под руководством Кузьмы Минина и Дмитрия Пожарского от польских интервентов (1612 год)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учреждения организации объединенных наций по вопросам образования, науки и культуры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ЮНЕСКО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(1946)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ноября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195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Федора Михайловича Достоевского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(1821-1881), русского писателя </a:t>
            </a:r>
            <a:endParaRPr lang="ru-RU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0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9154208" cy="685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ноября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Евгения Ивановича </a:t>
            </a:r>
            <a:r>
              <a:rPr lang="ru-RU" sz="25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(1901-1945), русского писателя и художника-иллюстратора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16 ноября -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Международный день толерантности</a:t>
            </a:r>
            <a:endParaRPr lang="ru-RU" sz="25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ноября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Михаила Васильевича Ломоносова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(1711-1765), русского учёного, филолога, поэта, историка (отмечается ЮНЕСКО)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ноября -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Михаила Александровича Дудина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(1916-1993), российского поэта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ноября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Владимира Ивановича Даля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(псевдоним казак Луганский) (1801-1872), русского писателя, лингвиста, этнографа, врача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ноября –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Стефана Цвейга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(1881-1942), австрийского писателя 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29 ноября - </a:t>
            </a:r>
            <a:r>
              <a:rPr lang="ru-RU" sz="25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День матери России</a:t>
            </a:r>
            <a:r>
              <a:rPr lang="ru-RU" sz="25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1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открытия Российской академии наук в Петербурге (1726)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январе исполняется: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 января – </a:t>
            </a:r>
            <a:r>
              <a:rPr lang="ru-RU" sz="24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Новогодний праздник </a:t>
            </a:r>
            <a:endParaRPr lang="ru-RU" sz="24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января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былинного богатыря </a:t>
            </a: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Ильи Муромца </a:t>
            </a:r>
            <a:endParaRPr lang="ru-RU" sz="24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января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Николая Михайловича Рубцова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(1936-1971), советского поэта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января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Фридриха Дюрренматта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(1921-1990), швейцарского писателя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7 января – </a:t>
            </a:r>
            <a:r>
              <a:rPr lang="ru-RU" sz="24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Рождество Христово </a:t>
            </a:r>
            <a:endParaRPr lang="ru-RU" sz="24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января – День детского кино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11 января – </a:t>
            </a:r>
            <a:r>
              <a:rPr lang="ru-RU" sz="2400" b="1" u="sng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День заповедников и национальных парков</a:t>
            </a: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25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3999" cy="6598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endParaRPr lang="ru-RU" sz="28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времени пуска в Москве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первого в Европе ядерного реактора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(1946)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исполняется: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декабря -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воинской славы. </a:t>
            </a:r>
            <a:b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победы русской эскадры под командованием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П.С. Нахимова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турецкой эскадрой у мыса Синоп (1853)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декабря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со СПИДом </a:t>
            </a:r>
            <a:endParaRPr lang="ru-RU" sz="28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декабря –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155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Константина Алексеевича Коровина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(1861-1939), русского художника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66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326" y="12706"/>
            <a:ext cx="9154209" cy="6847676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871" y="704152"/>
            <a:ext cx="868862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3663"/>
            <a:ext cx="3561928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1929" y="259607"/>
            <a:ext cx="54871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Принята всенародным голосованием </a:t>
            </a:r>
            <a:r>
              <a:rPr lang="ru-RU" b="1" dirty="0">
                <a:latin typeface="Georgia" panose="02040502050405020303" pitchFamily="18" charset="0"/>
              </a:rPr>
              <a:t>12 декабря 1993 г.</a:t>
            </a:r>
          </a:p>
          <a:p>
            <a:r>
              <a:rPr lang="ru-RU" b="1" dirty="0"/>
              <a:t>Мы, многонациональный народ Российской Федерации,</a:t>
            </a:r>
          </a:p>
          <a:p>
            <a:r>
              <a:rPr lang="ru-RU" b="1" dirty="0"/>
              <a:t>соединенные общей судьбой на своей земле,</a:t>
            </a:r>
          </a:p>
          <a:p>
            <a:r>
              <a:rPr lang="ru-RU" b="1" dirty="0"/>
              <a:t>утверждая права и свободы человека, гражданский мир и согласие,</a:t>
            </a:r>
          </a:p>
          <a:p>
            <a:r>
              <a:rPr lang="ru-RU" b="1" dirty="0"/>
              <a:t>сохраняя исторически сложившееся государственное единство,</a:t>
            </a:r>
          </a:p>
          <a:p>
            <a:r>
              <a:rPr lang="ru-RU" b="1" dirty="0"/>
              <a:t>исходя из общепризнанных принципов равноправия и самоопределения народов,</a:t>
            </a:r>
          </a:p>
          <a:p>
            <a:r>
              <a:rPr lang="ru-RU" b="1" dirty="0"/>
              <a:t>чтя память предков, передавших нам любовь и уважение к Отечеству, веру в добро и справедливость,</a:t>
            </a:r>
          </a:p>
          <a:p>
            <a:r>
              <a:rPr lang="ru-RU" b="1" dirty="0"/>
              <a:t>возрождая суверенную государственность России и утверждая незыблемость ее демократической основы,</a:t>
            </a:r>
          </a:p>
          <a:p>
            <a:r>
              <a:rPr lang="ru-RU" b="1" dirty="0"/>
              <a:t>стремясь обеспечить благополучие и процветание России,</a:t>
            </a:r>
          </a:p>
          <a:p>
            <a:r>
              <a:rPr lang="ru-RU" b="1" dirty="0"/>
              <a:t>исходя из ответственности за свою Родину перед нынешним и будущими поколениями,</a:t>
            </a:r>
          </a:p>
          <a:p>
            <a:r>
              <a:rPr lang="ru-RU" b="1" dirty="0"/>
              <a:t>сознавая себя частью мирового сообщества,</a:t>
            </a:r>
          </a:p>
          <a:p>
            <a:r>
              <a:rPr lang="ru-RU" b="1" dirty="0"/>
              <a:t>принимаем Конституцию Российской Федерации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56" y="275527"/>
            <a:ext cx="8001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12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54209" cy="681547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3999" cy="646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декабря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Уолта Диснея (</a:t>
            </a:r>
            <a:r>
              <a:rPr lang="ru-RU" sz="27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Дисни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1901-1966), американского кинорежиссёра, художника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9 декабря -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День Героев Отечества в России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декабря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прав человека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декабря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Николая Алексеевича Некрасова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(1821-1878), русского поэта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12 декабря - </a:t>
            </a:r>
            <a:r>
              <a:rPr lang="ru-RU" sz="2700" b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День Конституции РФ </a:t>
            </a:r>
            <a:endParaRPr lang="ru-RU" sz="27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декабря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Николая Михайловича Карамзина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(1766-1826), писателя, журналиста, издателя, историка, критика 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декабря –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7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Гюстава Флобера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(1821-1880), французского писателя </a:t>
            </a:r>
            <a:endParaRPr lang="ru-RU" sz="2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6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4400" y="-9567"/>
            <a:ext cx="8957728" cy="6813376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00" y="1"/>
            <a:ext cx="8957728" cy="699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января –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Джека Лондона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(Джона </a:t>
            </a:r>
            <a:r>
              <a:rPr lang="ru-RU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Гриффита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1876-1916), американского писателя </a:t>
            </a:r>
            <a:endParaRPr lang="ru-RU" sz="2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января –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85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Аркадия Александровича </a:t>
            </a:r>
            <a:r>
              <a:rPr lang="ru-RU" sz="2600" b="1" dirty="0" err="1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Вайнера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(1931-2005), российского писателя </a:t>
            </a:r>
            <a:endParaRPr lang="ru-RU" sz="2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января –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Анатолия Наумовича Рыбакова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(1911-1998), российского писателя </a:t>
            </a:r>
            <a:endParaRPr lang="ru-RU" sz="2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января –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125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Осипа </a:t>
            </a:r>
            <a:r>
              <a:rPr lang="ru-RU" sz="2600" b="1" dirty="0" err="1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Эмильевича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Мандельштама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(1891-1938), советского поэта </a:t>
            </a:r>
            <a:endParaRPr lang="ru-RU" sz="2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января –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26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Эрнста Теодора Амадея Гофмана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(1776-1822), немецкого писателя, </a:t>
            </a:r>
            <a:endParaRPr lang="ru-RU" sz="2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25 января – День российского студенчества. </a:t>
            </a:r>
            <a:r>
              <a:rPr lang="ru-RU" sz="2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Татьянин день</a:t>
            </a:r>
            <a:r>
              <a:rPr lang="ru-RU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7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4400" y="-9567"/>
            <a:ext cx="8957728" cy="6813376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" y="-9567"/>
            <a:ext cx="8957728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4400" y="-9567"/>
            <a:ext cx="8957728" cy="6813376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" y="0"/>
            <a:ext cx="8981667" cy="68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6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Слайд для процедур или лекции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Добавьте процедуру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1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>
                <a:sym typeface="Tw Cen MT" pitchFamily="34" charset="0"/>
              </a:rPr>
              <a:t>Действие 2</a:t>
            </a: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900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9607"/>
            <a:ext cx="84394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10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января - День снятия блокады города Ленинграда (1944) </a:t>
            </a:r>
            <a:endParaRPr lang="ru-RU" sz="3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января -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190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со дня рождения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Михаила </a:t>
            </a:r>
            <a:r>
              <a:rPr lang="ru-RU" sz="31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Евграфовича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Салтыкова-Щедрина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(Салтыкова, 1826-1889), русского писателя </a:t>
            </a:r>
            <a:endParaRPr lang="ru-RU" sz="3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января -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Ильи Григорьевича Эренбурга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(1891-1967), писателя </a:t>
            </a:r>
            <a:endParaRPr lang="ru-RU" sz="3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января –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Василия Осиповича Ключевского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(1841-1911), русского историка </a:t>
            </a:r>
            <a:endParaRPr lang="ru-RU" sz="3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января – 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лет со дня рождения </a:t>
            </a:r>
            <a:r>
              <a:rPr lang="ru-RU" sz="31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Ромена</a:t>
            </a:r>
            <a:r>
              <a:rPr lang="ru-RU" sz="31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Роллана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(1866-1944), французского писателя </a:t>
            </a:r>
            <a:endParaRPr lang="ru-RU" sz="3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95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(дизайн Открытая книга)</Template>
  <TotalTime>0</TotalTime>
  <Words>4344</Words>
  <Application>Microsoft Office PowerPoint</Application>
  <PresentationFormat>Экран (4:3)</PresentationFormat>
  <Paragraphs>568</Paragraphs>
  <Slides>52</Slides>
  <Notes>52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Arial</vt:lpstr>
      <vt:lpstr>Calibri</vt:lpstr>
      <vt:lpstr>Garamond</vt:lpstr>
      <vt:lpstr>Georgia</vt:lpstr>
      <vt:lpstr>Times New Roman</vt:lpstr>
      <vt:lpstr>Tw Cen MT</vt:lpstr>
      <vt:lpstr>Wingdings</vt:lpstr>
      <vt:lpstr>Wingdings 2</vt:lpstr>
      <vt:lpstr>Student presentation</vt:lpstr>
      <vt:lpstr>Международные             (всемирные)       дни 2016 года 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  <vt:lpstr>Слайд для процедур или лекции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2015-10-26T05:39:39Z</dcterms:created>
  <dcterms:modified xsi:type="dcterms:W3CDTF">2015-10-29T02:41:33Z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