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11"/>
  </p:notesMasterIdLst>
  <p:handoutMasterIdLst>
    <p:handoutMasterId r:id="rId12"/>
  </p:handoutMasterIdLst>
  <p:sldIdLst>
    <p:sldId id="299" r:id="rId4"/>
    <p:sldId id="270" r:id="rId5"/>
    <p:sldId id="262" r:id="rId6"/>
    <p:sldId id="289" r:id="rId7"/>
    <p:sldId id="275" r:id="rId8"/>
    <p:sldId id="303" r:id="rId9"/>
    <p:sldId id="304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E6ECEC"/>
    <a:srgbClr val="1C7DE1"/>
    <a:srgbClr val="F4BD2D"/>
    <a:srgbClr val="F07624"/>
    <a:srgbClr val="1ED4DE"/>
    <a:srgbClr val="E6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7032" autoAdjust="0"/>
  </p:normalViewPr>
  <p:slideViewPr>
    <p:cSldViewPr showGuides="1">
      <p:cViewPr varScale="1">
        <p:scale>
          <a:sx n="115" d="100"/>
          <a:sy n="115" d="100"/>
        </p:scale>
        <p:origin x="30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2019-01-29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A75AB-A1A7-4840-96FD-C8C10BE6A878}" type="datetimeFigureOut">
              <a:rPr lang="ru-RU" smtClean="0"/>
              <a:t>29.01.2019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D07AB-0567-4272-82CA-53ED9C783C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38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Школьная жизнь учеников МЛШ состоит не только из уроков, но и из активной общественной работы: ребята участвуют в экологических акциях, в спортивных соревнованиях и школьных концертах, занимаются обширной волонтерской деятельностью. И если за учебу оценки выставляются в журнал и дневник, то показать участие ученика в жизни школы призван рейтинг комплексной оценки активности учеников во внеучебной деятельности.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6D07AB-0567-4272-82CA-53ED9C783C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38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6D07AB-0567-4272-82CA-53ED9C783C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485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Школьная жизнь учеников МЛШ состоит не только из уроков, но и из активной общественной работы: ребята участвуют в экологических акциях, в спортивных соревнованиях и школьных концертах, занимаются обширной волонтерской деятельностью. И если за учебу оценки выставляются в журнал и дневник, то показать участие ученика в жизни школы призван рейтинг комплексной оценки активности учеников во внеучебной деятельности.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6D07AB-0567-4272-82CA-53ED9C783CA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08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1591"/>
            <a:ext cx="9144000" cy="1008111"/>
          </a:xfrm>
        </p:spPr>
        <p:txBody>
          <a:bodyPr/>
          <a:lstStyle/>
          <a:p>
            <a:r>
              <a:rPr lang="ru-RU" altLang="ko-KR" sz="5400" dirty="0">
                <a:ea typeface="맑은 고딕" pitchFamily="50" charset="-127"/>
              </a:rPr>
              <a:t>РЕЙТИНГОВАЯ СИСТЕМА</a:t>
            </a:r>
            <a:endParaRPr lang="ko-KR" alt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1923702"/>
            <a:ext cx="9143999" cy="432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altLang="ko-KR" sz="2000" dirty="0">
                <a:ea typeface="맑은 고딕" pitchFamily="50" charset="-127"/>
              </a:rPr>
              <a:t>ОЦЕНКИ АКТИВНОСТИ УЧЕНИКОВ ВО ВНЕУЧЕБНОЙ ДЕЯТЕЛЬНОСТИ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A0A1DA9-84C5-4441-AFC2-DF368EC97126}"/>
              </a:ext>
            </a:extLst>
          </p:cNvPr>
          <p:cNvCxnSpPr>
            <a:cxnSpLocks/>
          </p:cNvCxnSpPr>
          <p:nvPr/>
        </p:nvCxnSpPr>
        <p:spPr>
          <a:xfrm>
            <a:off x="2411760" y="1131590"/>
            <a:ext cx="432048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5CBE2F3-4EEC-4FA3-94F7-9A16D298E888}"/>
              </a:ext>
            </a:extLst>
          </p:cNvPr>
          <p:cNvCxnSpPr>
            <a:cxnSpLocks/>
          </p:cNvCxnSpPr>
          <p:nvPr/>
        </p:nvCxnSpPr>
        <p:spPr>
          <a:xfrm>
            <a:off x="2411760" y="2427734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>
                <a:solidFill>
                  <a:srgbClr val="404040"/>
                </a:solidFill>
              </a:rPr>
              <a:t>Зачем нам </a:t>
            </a:r>
            <a:r>
              <a:rPr lang="ru-RU" altLang="ko-KR" dirty="0">
                <a:solidFill>
                  <a:schemeClr val="accent5"/>
                </a:solidFill>
              </a:rPr>
              <a:t>рейтинговая система</a:t>
            </a:r>
            <a:r>
              <a:rPr lang="ru-RU" altLang="ko-KR" dirty="0">
                <a:solidFill>
                  <a:srgbClr val="404040"/>
                </a:solidFill>
              </a:rPr>
              <a:t>?</a:t>
            </a:r>
            <a:endParaRPr lang="ko-KR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47435" y="2414619"/>
            <a:ext cx="3149101" cy="2293969"/>
            <a:chOff x="247435" y="2414619"/>
            <a:chExt cx="3149101" cy="2293969"/>
          </a:xfrm>
        </p:grpSpPr>
        <p:sp>
          <p:nvSpPr>
            <p:cNvPr id="13" name="Rectangle 12"/>
            <p:cNvSpPr/>
            <p:nvPr/>
          </p:nvSpPr>
          <p:spPr>
            <a:xfrm rot="2700000" flipH="1">
              <a:off x="1034951" y="1627103"/>
              <a:ext cx="1574070" cy="3149101"/>
            </a:xfrm>
            <a:custGeom>
              <a:avLst/>
              <a:gdLst/>
              <a:ahLst/>
              <a:cxnLst/>
              <a:rect l="l" t="t" r="r" b="b"/>
              <a:pathLst>
                <a:path w="1574070" h="3149101">
                  <a:moveTo>
                    <a:pt x="1396232" y="177838"/>
                  </a:moveTo>
                  <a:cubicBezTo>
                    <a:pt x="1732682" y="514288"/>
                    <a:pt x="1732682" y="1059782"/>
                    <a:pt x="1396232" y="1396232"/>
                  </a:cubicBezTo>
                  <a:cubicBezTo>
                    <a:pt x="1059782" y="1732681"/>
                    <a:pt x="514289" y="1732681"/>
                    <a:pt x="177839" y="1396232"/>
                  </a:cubicBezTo>
                  <a:cubicBezTo>
                    <a:pt x="-158611" y="1059782"/>
                    <a:pt x="-158611" y="514288"/>
                    <a:pt x="177839" y="177838"/>
                  </a:cubicBezTo>
                  <a:cubicBezTo>
                    <a:pt x="514289" y="-158611"/>
                    <a:pt x="1059782" y="-158611"/>
                    <a:pt x="1396232" y="177838"/>
                  </a:cubicBezTo>
                  <a:close/>
                  <a:moveTo>
                    <a:pt x="1574070" y="0"/>
                  </a:moveTo>
                  <a:cubicBezTo>
                    <a:pt x="1139403" y="-434668"/>
                    <a:pt x="434668" y="-434668"/>
                    <a:pt x="0" y="0"/>
                  </a:cubicBezTo>
                  <a:cubicBezTo>
                    <a:pt x="-434668" y="434667"/>
                    <a:pt x="-434668" y="1139403"/>
                    <a:pt x="0" y="1574070"/>
                  </a:cubicBezTo>
                  <a:cubicBezTo>
                    <a:pt x="149565" y="1723636"/>
                    <a:pt x="331107" y="1821737"/>
                    <a:pt x="522925" y="1867116"/>
                  </a:cubicBezTo>
                  <a:lnTo>
                    <a:pt x="522925" y="3149101"/>
                  </a:lnTo>
                  <a:lnTo>
                    <a:pt x="1051145" y="3149101"/>
                  </a:lnTo>
                  <a:lnTo>
                    <a:pt x="1051145" y="1867115"/>
                  </a:lnTo>
                  <a:cubicBezTo>
                    <a:pt x="1242964" y="1821737"/>
                    <a:pt x="1424505" y="1723636"/>
                    <a:pt x="1574070" y="1574070"/>
                  </a:cubicBezTo>
                  <a:cubicBezTo>
                    <a:pt x="2008738" y="1139403"/>
                    <a:pt x="2008738" y="434667"/>
                    <a:pt x="15740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13500000" flipH="1">
              <a:off x="299369" y="4293587"/>
              <a:ext cx="528162" cy="3018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3315" name="Picture 3" descr="D:\KBM-정애\014-Fullppt\PNG이미지\지구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041" y="2076375"/>
            <a:ext cx="1236428" cy="123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/>
          <p:cNvSpPr/>
          <p:nvPr/>
        </p:nvSpPr>
        <p:spPr>
          <a:xfrm>
            <a:off x="2991380" y="2832668"/>
            <a:ext cx="656698" cy="656698"/>
          </a:xfrm>
          <a:prstGeom prst="ellipse">
            <a:avLst/>
          </a:prstGeom>
          <a:solidFill>
            <a:schemeClr val="accent3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Oval 18"/>
          <p:cNvSpPr/>
          <p:nvPr/>
        </p:nvSpPr>
        <p:spPr>
          <a:xfrm>
            <a:off x="2231740" y="1319152"/>
            <a:ext cx="656698" cy="65669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0" name="Oval 19"/>
          <p:cNvSpPr/>
          <p:nvPr/>
        </p:nvSpPr>
        <p:spPr>
          <a:xfrm>
            <a:off x="2231740" y="3363838"/>
            <a:ext cx="656698" cy="656698"/>
          </a:xfrm>
          <a:prstGeom prst="ellipse">
            <a:avLst/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Oval 20"/>
          <p:cNvSpPr/>
          <p:nvPr/>
        </p:nvSpPr>
        <p:spPr>
          <a:xfrm>
            <a:off x="2991380" y="1899077"/>
            <a:ext cx="656698" cy="656698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131840" y="1131590"/>
            <a:ext cx="5303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Фиксация и количественная оценка результатов.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59832" y="3766259"/>
            <a:ext cx="489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Это интересно!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80360" y="1935872"/>
            <a:ext cx="489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Возможность проявить себя не только в обучении.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80360" y="3003798"/>
            <a:ext cx="489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Преимущество при поступлении в ВУЗ.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24790" y="1493613"/>
            <a:ext cx="47059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084430" y="2073538"/>
            <a:ext cx="47059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84430" y="3007128"/>
            <a:ext cx="47059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24790" y="3544565"/>
            <a:ext cx="47059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BBE83FD4-DCE9-41DD-A128-EBBCE52FC269}"/>
              </a:ext>
            </a:extLst>
          </p:cNvPr>
          <p:cNvCxnSpPr>
            <a:cxnSpLocks/>
          </p:cNvCxnSpPr>
          <p:nvPr/>
        </p:nvCxnSpPr>
        <p:spPr>
          <a:xfrm>
            <a:off x="2375580" y="889040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411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187624" y="1836006"/>
            <a:ext cx="6881778" cy="1552788"/>
            <a:chOff x="1761977" y="1168566"/>
            <a:chExt cx="6881778" cy="1552788"/>
          </a:xfrm>
        </p:grpSpPr>
        <p:sp>
          <p:nvSpPr>
            <p:cNvPr id="9" name="Chevron 8"/>
            <p:cNvSpPr/>
            <p:nvPr/>
          </p:nvSpPr>
          <p:spPr>
            <a:xfrm>
              <a:off x="1761977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2982561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203145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5423729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 rot="5400000">
              <a:off x="6859530" y="937129"/>
              <a:ext cx="1552788" cy="2015662"/>
            </a:xfrm>
            <a:custGeom>
              <a:avLst/>
              <a:gdLst/>
              <a:ahLst/>
              <a:cxnLst/>
              <a:rect l="l" t="t" r="r" b="b"/>
              <a:pathLst>
                <a:path w="1552788" h="2015662">
                  <a:moveTo>
                    <a:pt x="0" y="736643"/>
                  </a:moveTo>
                  <a:lnTo>
                    <a:pt x="776394" y="0"/>
                  </a:lnTo>
                  <a:lnTo>
                    <a:pt x="1552788" y="736643"/>
                  </a:lnTo>
                  <a:lnTo>
                    <a:pt x="1164591" y="736643"/>
                  </a:lnTo>
                  <a:lnTo>
                    <a:pt x="1164591" y="2015662"/>
                  </a:lnTo>
                  <a:lnTo>
                    <a:pt x="1162556" y="2015662"/>
                  </a:lnTo>
                  <a:lnTo>
                    <a:pt x="776394" y="1669237"/>
                  </a:lnTo>
                  <a:lnTo>
                    <a:pt x="390233" y="2015662"/>
                  </a:lnTo>
                  <a:lnTo>
                    <a:pt x="388197" y="2015662"/>
                  </a:lnTo>
                  <a:lnTo>
                    <a:pt x="388197" y="7366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cxnSp>
        <p:nvCxnSpPr>
          <p:cNvPr id="35" name="Straight Connector 34"/>
          <p:cNvCxnSpPr/>
          <p:nvPr/>
        </p:nvCxnSpPr>
        <p:spPr>
          <a:xfrm>
            <a:off x="1670457" y="3146595"/>
            <a:ext cx="0" cy="32235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987824" y="1779662"/>
            <a:ext cx="0" cy="32235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147309" y="3146595"/>
            <a:ext cx="0" cy="32235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436096" y="1779662"/>
            <a:ext cx="0" cy="3223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704678" y="3146595"/>
            <a:ext cx="0" cy="32235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27584" y="3540953"/>
            <a:ext cx="1687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Мероприятие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11490" y="1069717"/>
            <a:ext cx="252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Сбор информации об активности учеников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71800" y="3540953"/>
            <a:ext cx="2808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Подсчет баллов для каждого ученика за это мероприятие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39952" y="1059582"/>
            <a:ext cx="2640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Перенос баллов общий зачет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80112" y="3540953"/>
            <a:ext cx="2998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Обновление и публикация обновленного рейтинга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" name="Oval 66">
            <a:extLst>
              <a:ext uri="{FF2B5EF4-FFF2-40B4-BE49-F238E27FC236}">
                <a16:creationId xmlns:a16="http://schemas.microsoft.com/office/drawing/2014/main" id="{6872F60A-183A-46A8-818A-764AD4143E4F}"/>
              </a:ext>
            </a:extLst>
          </p:cNvPr>
          <p:cNvSpPr/>
          <p:nvPr/>
        </p:nvSpPr>
        <p:spPr>
          <a:xfrm rot="20700000">
            <a:off x="1690038" y="2408809"/>
            <a:ext cx="462326" cy="396019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7" name="Diamond 5">
            <a:extLst>
              <a:ext uri="{FF2B5EF4-FFF2-40B4-BE49-F238E27FC236}">
                <a16:creationId xmlns:a16="http://schemas.microsoft.com/office/drawing/2014/main" id="{E6602F71-7E17-4626-AD7F-41EFB2721BDA}"/>
              </a:ext>
            </a:extLst>
          </p:cNvPr>
          <p:cNvSpPr/>
          <p:nvPr/>
        </p:nvSpPr>
        <p:spPr>
          <a:xfrm>
            <a:off x="2912264" y="2355726"/>
            <a:ext cx="435600" cy="436888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8" name="Rounded Rectangle 32">
            <a:extLst>
              <a:ext uri="{FF2B5EF4-FFF2-40B4-BE49-F238E27FC236}">
                <a16:creationId xmlns:a16="http://schemas.microsoft.com/office/drawing/2014/main" id="{6E1DBA6C-F72A-4616-85C3-A953BA0AB73F}"/>
              </a:ext>
            </a:extLst>
          </p:cNvPr>
          <p:cNvSpPr/>
          <p:nvPr/>
        </p:nvSpPr>
        <p:spPr>
          <a:xfrm>
            <a:off x="4179942" y="2390794"/>
            <a:ext cx="432048" cy="43204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9" name="Parallelogram 30">
            <a:extLst>
              <a:ext uri="{FF2B5EF4-FFF2-40B4-BE49-F238E27FC236}">
                <a16:creationId xmlns:a16="http://schemas.microsoft.com/office/drawing/2014/main" id="{382C7F9E-9218-4463-8408-BCB0B12FA919}"/>
              </a:ext>
            </a:extLst>
          </p:cNvPr>
          <p:cNvSpPr/>
          <p:nvPr/>
        </p:nvSpPr>
        <p:spPr>
          <a:xfrm flipH="1">
            <a:off x="6660241" y="2354488"/>
            <a:ext cx="504047" cy="505294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0" name="Isosceles Triangle 51">
            <a:extLst>
              <a:ext uri="{FF2B5EF4-FFF2-40B4-BE49-F238E27FC236}">
                <a16:creationId xmlns:a16="http://schemas.microsoft.com/office/drawing/2014/main" id="{D12590DC-8374-4CD3-9A89-A28B9F5DCEFC}"/>
              </a:ext>
            </a:extLst>
          </p:cNvPr>
          <p:cNvSpPr/>
          <p:nvPr/>
        </p:nvSpPr>
        <p:spPr>
          <a:xfrm>
            <a:off x="5366863" y="2426496"/>
            <a:ext cx="492671" cy="361278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B027118C-7B14-40A2-B665-568F8613A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ru-RU" altLang="ko-KR" dirty="0">
                <a:solidFill>
                  <a:srgbClr val="404040"/>
                </a:solidFill>
              </a:rPr>
              <a:t>Как формируется </a:t>
            </a:r>
            <a:r>
              <a:rPr lang="ru-RU" altLang="ko-KR" dirty="0">
                <a:solidFill>
                  <a:srgbClr val="1C7DE1"/>
                </a:solidFill>
              </a:rPr>
              <a:t>рейтинг</a:t>
            </a:r>
            <a:r>
              <a:rPr lang="ru-RU" altLang="ko-KR" dirty="0">
                <a:solidFill>
                  <a:srgbClr val="404040"/>
                </a:solidFill>
              </a:rPr>
              <a:t>?</a:t>
            </a:r>
            <a:endParaRPr lang="ko-KR" altLang="en-US" dirty="0">
              <a:solidFill>
                <a:srgbClr val="404040"/>
              </a:solidFill>
            </a:endParaRPr>
          </a:p>
        </p:txBody>
      </p: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F853A2FA-4324-49D5-9F85-73CDE56FE2B7}"/>
              </a:ext>
            </a:extLst>
          </p:cNvPr>
          <p:cNvCxnSpPr>
            <a:cxnSpLocks/>
          </p:cNvCxnSpPr>
          <p:nvPr/>
        </p:nvCxnSpPr>
        <p:spPr>
          <a:xfrm>
            <a:off x="2375580" y="889040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66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226DD2-BD94-4CD0-A9DB-787312D02F86}"/>
              </a:ext>
            </a:extLst>
          </p:cNvPr>
          <p:cNvSpPr/>
          <p:nvPr/>
        </p:nvSpPr>
        <p:spPr>
          <a:xfrm>
            <a:off x="6132" y="-46273"/>
            <a:ext cx="9180512" cy="5236046"/>
          </a:xfrm>
          <a:prstGeom prst="rect">
            <a:avLst/>
          </a:prstGeom>
          <a:solidFill>
            <a:srgbClr val="E6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EDE2F54-2ED3-4CBF-A868-FDBC5ED73F31}"/>
              </a:ext>
            </a:extLst>
          </p:cNvPr>
          <p:cNvSpPr/>
          <p:nvPr/>
        </p:nvSpPr>
        <p:spPr>
          <a:xfrm>
            <a:off x="1691680" y="1059582"/>
            <a:ext cx="5760638" cy="9739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625848" y="2499742"/>
            <a:ext cx="914400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2334326" y="2499742"/>
            <a:ext cx="914400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4129100" y="2499742"/>
            <a:ext cx="914400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950278" y="2499742"/>
            <a:ext cx="914400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7679196" y="2499742"/>
            <a:ext cx="9144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3476050"/>
            <a:ext cx="1702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Уровень мероприятия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9712" y="3476050"/>
            <a:ext cx="1710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Роль в организации мероприятия 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02714" y="3476050"/>
            <a:ext cx="17108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Качество проделанной работы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52120" y="347605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Особый вклад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0312" y="3509595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Медийная активность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6CA6202-1A16-4B8C-B1FF-2D3E726504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dirty="0">
                <a:solidFill>
                  <a:srgbClr val="404040"/>
                </a:solidFill>
              </a:rPr>
              <a:t>Как подсчитывают</a:t>
            </a:r>
            <a:r>
              <a:rPr lang="ru-RU" altLang="ko-KR" dirty="0">
                <a:solidFill>
                  <a:schemeClr val="accent5"/>
                </a:solidFill>
              </a:rPr>
              <a:t> баллы</a:t>
            </a:r>
            <a:r>
              <a:rPr lang="ru-RU" altLang="ko-KR" dirty="0">
                <a:solidFill>
                  <a:srgbClr val="404040"/>
                </a:solidFill>
              </a:rPr>
              <a:t>?</a:t>
            </a:r>
            <a:endParaRPr lang="ko-KR" altLang="en-US" dirty="0">
              <a:solidFill>
                <a:srgbClr val="404040"/>
              </a:solidFill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CCD09DF3-5D9A-4CE7-B596-7F95670F4FDC}"/>
              </a:ext>
            </a:extLst>
          </p:cNvPr>
          <p:cNvCxnSpPr>
            <a:cxnSpLocks/>
          </p:cNvCxnSpPr>
          <p:nvPr/>
        </p:nvCxnSpPr>
        <p:spPr>
          <a:xfrm>
            <a:off x="2375580" y="889040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00BD4F1-746B-4B73-A682-108CBDDD7FA7}"/>
                  </a:ext>
                </a:extLst>
              </p:cNvPr>
              <p:cNvSpPr/>
              <p:nvPr/>
            </p:nvSpPr>
            <p:spPr>
              <a:xfrm>
                <a:off x="1691680" y="1282021"/>
                <a:ext cx="57606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smtClean="0">
                          <a:latin typeface="Cambria Math" panose="02040503050406030204" pitchFamily="18" charset="0"/>
                        </a:rPr>
                        <m:t>Б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=10×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М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К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О</m:t>
                          </m:r>
                        </m:sub>
                      </m:sSub>
                      <m:r>
                        <a:rPr lang="ru-RU" sz="2800" i="0">
                          <a:latin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2800" i="0">
                              <a:latin typeface="Cambria Math" panose="02040503050406030204" pitchFamily="18" charset="0"/>
                            </a:rPr>
                            <m:t>И</m:t>
                          </m:r>
                        </m:sub>
                      </m:sSub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00BD4F1-746B-4B73-A682-108CBDDD7F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282021"/>
                <a:ext cx="576063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E80AC0F1-0D02-4A75-968D-0FE7C5CBD484}"/>
                  </a:ext>
                </a:extLst>
              </p:cNvPr>
              <p:cNvSpPr/>
              <p:nvPr/>
            </p:nvSpPr>
            <p:spPr>
              <a:xfrm>
                <a:off x="769864" y="2645499"/>
                <a:ext cx="6741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E80AC0F1-0D02-4A75-968D-0FE7C5CBD4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64" y="2645499"/>
                <a:ext cx="674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41A84BF7-2E52-4795-9858-C367CF28E702}"/>
                  </a:ext>
                </a:extLst>
              </p:cNvPr>
              <p:cNvSpPr/>
              <p:nvPr/>
            </p:nvSpPr>
            <p:spPr>
              <a:xfrm>
                <a:off x="2457712" y="2643758"/>
                <a:ext cx="6741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4" name="Прямоугольник 33">
                <a:extLst>
                  <a:ext uri="{FF2B5EF4-FFF2-40B4-BE49-F238E27FC236}">
                    <a16:creationId xmlns:a16="http://schemas.microsoft.com/office/drawing/2014/main" id="{41A84BF7-2E52-4795-9858-C367CF28E7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712" y="2643758"/>
                <a:ext cx="674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D8ACBF65-F441-4155-B2DD-AC1C5844F480}"/>
                  </a:ext>
                </a:extLst>
              </p:cNvPr>
              <p:cNvSpPr/>
              <p:nvPr/>
            </p:nvSpPr>
            <p:spPr>
              <a:xfrm>
                <a:off x="4257912" y="2643758"/>
                <a:ext cx="6741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5" name="Прямоугольник 34">
                <a:extLst>
                  <a:ext uri="{FF2B5EF4-FFF2-40B4-BE49-F238E27FC236}">
                    <a16:creationId xmlns:a16="http://schemas.microsoft.com/office/drawing/2014/main" id="{D8ACBF65-F441-4155-B2DD-AC1C5844F4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912" y="2643758"/>
                <a:ext cx="674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0991CAC7-DC0D-4AB5-B088-DCB199E086D6}"/>
                  </a:ext>
                </a:extLst>
              </p:cNvPr>
              <p:cNvSpPr/>
              <p:nvPr/>
            </p:nvSpPr>
            <p:spPr>
              <a:xfrm>
                <a:off x="6084516" y="2643758"/>
                <a:ext cx="6741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О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6" name="Прямоугольник 35">
                <a:extLst>
                  <a:ext uri="{FF2B5EF4-FFF2-40B4-BE49-F238E27FC236}">
                    <a16:creationId xmlns:a16="http://schemas.microsoft.com/office/drawing/2014/main" id="{0991CAC7-DC0D-4AB5-B088-DCB199E086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516" y="2643758"/>
                <a:ext cx="674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EB3D31BB-CE06-46DC-B67A-C0AF57604D4C}"/>
                  </a:ext>
                </a:extLst>
              </p:cNvPr>
              <p:cNvSpPr/>
              <p:nvPr/>
            </p:nvSpPr>
            <p:spPr>
              <a:xfrm>
                <a:off x="7818860" y="2643758"/>
                <a:ext cx="67412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3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И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Прямоугольник 36">
                <a:extLst>
                  <a:ext uri="{FF2B5EF4-FFF2-40B4-BE49-F238E27FC236}">
                    <a16:creationId xmlns:a16="http://schemas.microsoft.com/office/drawing/2014/main" id="{EB3D31BB-CE06-46DC-B67A-C0AF57604D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860" y="2643758"/>
                <a:ext cx="674128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AC27966-CA71-457B-93C2-89057703943F}"/>
              </a:ext>
            </a:extLst>
          </p:cNvPr>
          <p:cNvSpPr/>
          <p:nvPr/>
        </p:nvSpPr>
        <p:spPr>
          <a:xfrm>
            <a:off x="5364088" y="4373097"/>
            <a:ext cx="3549431" cy="5749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#</a:t>
            </a:r>
            <a:r>
              <a:rPr lang="ru-RU" sz="2400" dirty="0" err="1"/>
              <a:t>событиемлш</a:t>
            </a:r>
            <a:r>
              <a:rPr lang="ru-RU" sz="2400" dirty="0"/>
              <a:t> #</a:t>
            </a:r>
            <a:r>
              <a:rPr lang="en-US" sz="2400" dirty="0" err="1"/>
              <a:t>eventils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08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96869"/>
              </p:ext>
            </p:extLst>
          </p:nvPr>
        </p:nvGraphicFramePr>
        <p:xfrm>
          <a:off x="1115616" y="1046411"/>
          <a:ext cx="2268080" cy="341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Марина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Внутри параллели</a:t>
                      </a:r>
                      <a:endParaRPr lang="ko-KR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Организатор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Не очень качественно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383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----</a:t>
                      </a:r>
                      <a:endParaRPr lang="ko-KR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4 поста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509344"/>
              </p:ext>
            </p:extLst>
          </p:nvPr>
        </p:nvGraphicFramePr>
        <p:xfrm>
          <a:off x="5759960" y="1046411"/>
          <a:ext cx="2268080" cy="342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Оля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Внутри параллели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Участник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Качественная работа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Победила в конкурсе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 поста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363757"/>
              </p:ext>
            </p:extLst>
          </p:nvPr>
        </p:nvGraphicFramePr>
        <p:xfrm>
          <a:off x="3432428" y="1046411"/>
          <a:ext cx="2255524" cy="342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Глеб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Внутри параллели</a:t>
                      </a:r>
                      <a:endParaRPr lang="ko-KR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Мл. Организатор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Качественная работа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Вытянул мероприятие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3 поста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CF4DB9B1-EE20-42BE-88B6-E13C5CBF29A8}"/>
              </a:ext>
            </a:extLst>
          </p:cNvPr>
          <p:cNvSpPr txBox="1">
            <a:spLocks/>
          </p:cNvSpPr>
          <p:nvPr/>
        </p:nvSpPr>
        <p:spPr>
          <a:xfrm>
            <a:off x="0" y="103108"/>
            <a:ext cx="9144000" cy="884466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dirty="0">
                <a:solidFill>
                  <a:srgbClr val="404040"/>
                </a:solidFill>
              </a:rPr>
              <a:t>ПРИМЕР</a:t>
            </a:r>
            <a:endParaRPr lang="ko-KR" altLang="en-US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097BDF4-714F-4BD6-A5EA-36D5DFF6CC9F}"/>
              </a:ext>
            </a:extLst>
          </p:cNvPr>
          <p:cNvCxnSpPr>
            <a:cxnSpLocks/>
          </p:cNvCxnSpPr>
          <p:nvPr/>
        </p:nvCxnSpPr>
        <p:spPr>
          <a:xfrm>
            <a:off x="2375580" y="889040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6">
            <a:extLst>
              <a:ext uri="{FF2B5EF4-FFF2-40B4-BE49-F238E27FC236}">
                <a16:creationId xmlns:a16="http://schemas.microsoft.com/office/drawing/2014/main" id="{DF3F1FCE-56A2-423D-8F2F-853B7B865754}"/>
              </a:ext>
            </a:extLst>
          </p:cNvPr>
          <p:cNvSpPr/>
          <p:nvPr/>
        </p:nvSpPr>
        <p:spPr>
          <a:xfrm>
            <a:off x="395536" y="1924980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0A1DB71C-8BC7-4601-961D-251BE9C4D826}"/>
                  </a:ext>
                </a:extLst>
              </p:cNvPr>
              <p:cNvSpPr/>
              <p:nvPr/>
            </p:nvSpPr>
            <p:spPr>
              <a:xfrm>
                <a:off x="432189" y="1922306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0A1DB71C-8BC7-4601-961D-251BE9C4D8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1922306"/>
                <a:ext cx="386443" cy="338554"/>
              </a:xfrm>
              <a:prstGeom prst="rect">
                <a:avLst/>
              </a:prstGeom>
              <a:blipFill>
                <a:blip r:embed="rId2"/>
                <a:stretch>
                  <a:fillRect r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6">
            <a:extLst>
              <a:ext uri="{FF2B5EF4-FFF2-40B4-BE49-F238E27FC236}">
                <a16:creationId xmlns:a16="http://schemas.microsoft.com/office/drawing/2014/main" id="{58D70B1E-AE0C-4FE7-B9F5-811BC78858F8}"/>
              </a:ext>
            </a:extLst>
          </p:cNvPr>
          <p:cNvSpPr/>
          <p:nvPr/>
        </p:nvSpPr>
        <p:spPr>
          <a:xfrm>
            <a:off x="395536" y="2357028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B19AE00A-8835-48B9-B3A9-6209A28EB171}"/>
                  </a:ext>
                </a:extLst>
              </p:cNvPr>
              <p:cNvSpPr/>
              <p:nvPr/>
            </p:nvSpPr>
            <p:spPr>
              <a:xfrm>
                <a:off x="432189" y="2354354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B19AE00A-8835-48B9-B3A9-6209A28EB1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2354354"/>
                <a:ext cx="386443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6">
            <a:extLst>
              <a:ext uri="{FF2B5EF4-FFF2-40B4-BE49-F238E27FC236}">
                <a16:creationId xmlns:a16="http://schemas.microsoft.com/office/drawing/2014/main" id="{A797F228-7EB6-496E-B264-DB10E5A27F81}"/>
              </a:ext>
            </a:extLst>
          </p:cNvPr>
          <p:cNvSpPr/>
          <p:nvPr/>
        </p:nvSpPr>
        <p:spPr>
          <a:xfrm>
            <a:off x="395536" y="2861084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2A64BA0D-54D1-4344-B5A0-FBD6FDE86C2E}"/>
                  </a:ext>
                </a:extLst>
              </p:cNvPr>
              <p:cNvSpPr/>
              <p:nvPr/>
            </p:nvSpPr>
            <p:spPr>
              <a:xfrm>
                <a:off x="432189" y="2858410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2A64BA0D-54D1-4344-B5A0-FBD6FDE86C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2858410"/>
                <a:ext cx="38644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6">
            <a:extLst>
              <a:ext uri="{FF2B5EF4-FFF2-40B4-BE49-F238E27FC236}">
                <a16:creationId xmlns:a16="http://schemas.microsoft.com/office/drawing/2014/main" id="{E8222E63-C6CD-4F4E-BEB2-92E0B8028BE3}"/>
              </a:ext>
            </a:extLst>
          </p:cNvPr>
          <p:cNvSpPr/>
          <p:nvPr/>
        </p:nvSpPr>
        <p:spPr>
          <a:xfrm>
            <a:off x="395536" y="3438520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id="{01EF3B8B-DC07-4EFB-BFC2-451F6A582DE4}"/>
                  </a:ext>
                </a:extLst>
              </p:cNvPr>
              <p:cNvSpPr/>
              <p:nvPr/>
            </p:nvSpPr>
            <p:spPr>
              <a:xfrm>
                <a:off x="432189" y="3435846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О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id="{01EF3B8B-DC07-4EFB-BFC2-451F6A582D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3435846"/>
                <a:ext cx="38644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6">
            <a:extLst>
              <a:ext uri="{FF2B5EF4-FFF2-40B4-BE49-F238E27FC236}">
                <a16:creationId xmlns:a16="http://schemas.microsoft.com/office/drawing/2014/main" id="{6B1ABF3A-8CDA-482C-80EB-01C9D1F3C2E3}"/>
              </a:ext>
            </a:extLst>
          </p:cNvPr>
          <p:cNvSpPr/>
          <p:nvPr/>
        </p:nvSpPr>
        <p:spPr>
          <a:xfrm>
            <a:off x="395536" y="4014584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59EB9DF4-35F2-4239-A1E4-F81EDBD64FFB}"/>
                  </a:ext>
                </a:extLst>
              </p:cNvPr>
              <p:cNvSpPr/>
              <p:nvPr/>
            </p:nvSpPr>
            <p:spPr>
              <a:xfrm>
                <a:off x="432189" y="4011910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И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59EB9DF4-35F2-4239-A1E4-F81EDBD64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4011910"/>
                <a:ext cx="38644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460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751040"/>
              </p:ext>
            </p:extLst>
          </p:nvPr>
        </p:nvGraphicFramePr>
        <p:xfrm>
          <a:off x="1115616" y="1046411"/>
          <a:ext cx="2268080" cy="341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Марина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Внутри параллели</a:t>
                      </a:r>
                      <a:endParaRPr lang="ko-KR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Организатор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Безответственный подход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383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----</a:t>
                      </a:r>
                      <a:endParaRPr lang="ko-KR" altLang="en-US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8 постов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759960" y="1046411"/>
          <a:ext cx="2268080" cy="342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Оля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Внутри параллели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Участник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Качественная работа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Победила в конкурсе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2 поста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3432428" y="1046411"/>
          <a:ext cx="2255524" cy="3421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7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24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Глеб</a:t>
                      </a:r>
                      <a:endParaRPr lang="ko-KR" altLang="en-US" sz="2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Внутри параллели</a:t>
                      </a:r>
                      <a:endParaRPr lang="ko-KR" alt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Мл. Организатор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Качественная работа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algn="ctr" latinLnBrk="1"/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Вытянул мероприятие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1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8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0 постов</a:t>
                      </a:r>
                      <a:endParaRPr lang="ko-KR" altLang="en-US" sz="18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CF4DB9B1-EE20-42BE-88B6-E13C5CBF29A8}"/>
              </a:ext>
            </a:extLst>
          </p:cNvPr>
          <p:cNvSpPr txBox="1">
            <a:spLocks/>
          </p:cNvSpPr>
          <p:nvPr/>
        </p:nvSpPr>
        <p:spPr>
          <a:xfrm>
            <a:off x="0" y="103108"/>
            <a:ext cx="9144000" cy="884466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o-KR" dirty="0">
                <a:solidFill>
                  <a:srgbClr val="404040"/>
                </a:solidFill>
              </a:rPr>
              <a:t>ПРИМЕР</a:t>
            </a:r>
            <a:endParaRPr lang="ko-KR" altLang="en-US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E097BDF4-714F-4BD6-A5EA-36D5DFF6CC9F}"/>
              </a:ext>
            </a:extLst>
          </p:cNvPr>
          <p:cNvCxnSpPr>
            <a:cxnSpLocks/>
          </p:cNvCxnSpPr>
          <p:nvPr/>
        </p:nvCxnSpPr>
        <p:spPr>
          <a:xfrm>
            <a:off x="2411760" y="884466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6">
            <a:extLst>
              <a:ext uri="{FF2B5EF4-FFF2-40B4-BE49-F238E27FC236}">
                <a16:creationId xmlns:a16="http://schemas.microsoft.com/office/drawing/2014/main" id="{DF3F1FCE-56A2-423D-8F2F-853B7B865754}"/>
              </a:ext>
            </a:extLst>
          </p:cNvPr>
          <p:cNvSpPr/>
          <p:nvPr/>
        </p:nvSpPr>
        <p:spPr>
          <a:xfrm>
            <a:off x="395536" y="1924980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0A1DB71C-8BC7-4601-961D-251BE9C4D826}"/>
                  </a:ext>
                </a:extLst>
              </p:cNvPr>
              <p:cNvSpPr/>
              <p:nvPr/>
            </p:nvSpPr>
            <p:spPr>
              <a:xfrm>
                <a:off x="432189" y="1922306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М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6" name="Прямоугольник 45">
                <a:extLst>
                  <a:ext uri="{FF2B5EF4-FFF2-40B4-BE49-F238E27FC236}">
                    <a16:creationId xmlns:a16="http://schemas.microsoft.com/office/drawing/2014/main" id="{0A1DB71C-8BC7-4601-961D-251BE9C4D8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1922306"/>
                <a:ext cx="386443" cy="338554"/>
              </a:xfrm>
              <a:prstGeom prst="rect">
                <a:avLst/>
              </a:prstGeom>
              <a:blipFill>
                <a:blip r:embed="rId2"/>
                <a:stretch>
                  <a:fillRect r="-1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6">
            <a:extLst>
              <a:ext uri="{FF2B5EF4-FFF2-40B4-BE49-F238E27FC236}">
                <a16:creationId xmlns:a16="http://schemas.microsoft.com/office/drawing/2014/main" id="{58D70B1E-AE0C-4FE7-B9F5-811BC78858F8}"/>
              </a:ext>
            </a:extLst>
          </p:cNvPr>
          <p:cNvSpPr/>
          <p:nvPr/>
        </p:nvSpPr>
        <p:spPr>
          <a:xfrm>
            <a:off x="395536" y="2357028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B19AE00A-8835-48B9-B3A9-6209A28EB171}"/>
                  </a:ext>
                </a:extLst>
              </p:cNvPr>
              <p:cNvSpPr/>
              <p:nvPr/>
            </p:nvSpPr>
            <p:spPr>
              <a:xfrm>
                <a:off x="432189" y="2354354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Р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2" name="Прямоугольник 51">
                <a:extLst>
                  <a:ext uri="{FF2B5EF4-FFF2-40B4-BE49-F238E27FC236}">
                    <a16:creationId xmlns:a16="http://schemas.microsoft.com/office/drawing/2014/main" id="{B19AE00A-8835-48B9-B3A9-6209A28EB1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2354354"/>
                <a:ext cx="386443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6">
            <a:extLst>
              <a:ext uri="{FF2B5EF4-FFF2-40B4-BE49-F238E27FC236}">
                <a16:creationId xmlns:a16="http://schemas.microsoft.com/office/drawing/2014/main" id="{A797F228-7EB6-496E-B264-DB10E5A27F81}"/>
              </a:ext>
            </a:extLst>
          </p:cNvPr>
          <p:cNvSpPr/>
          <p:nvPr/>
        </p:nvSpPr>
        <p:spPr>
          <a:xfrm>
            <a:off x="395536" y="2861084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2A64BA0D-54D1-4344-B5A0-FBD6FDE86C2E}"/>
                  </a:ext>
                </a:extLst>
              </p:cNvPr>
              <p:cNvSpPr/>
              <p:nvPr/>
            </p:nvSpPr>
            <p:spPr>
              <a:xfrm>
                <a:off x="432189" y="2858410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4" name="Прямоугольник 53">
                <a:extLst>
                  <a:ext uri="{FF2B5EF4-FFF2-40B4-BE49-F238E27FC236}">
                    <a16:creationId xmlns:a16="http://schemas.microsoft.com/office/drawing/2014/main" id="{2A64BA0D-54D1-4344-B5A0-FBD6FDE86C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2858410"/>
                <a:ext cx="386443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6">
            <a:extLst>
              <a:ext uri="{FF2B5EF4-FFF2-40B4-BE49-F238E27FC236}">
                <a16:creationId xmlns:a16="http://schemas.microsoft.com/office/drawing/2014/main" id="{E8222E63-C6CD-4F4E-BEB2-92E0B8028BE3}"/>
              </a:ext>
            </a:extLst>
          </p:cNvPr>
          <p:cNvSpPr/>
          <p:nvPr/>
        </p:nvSpPr>
        <p:spPr>
          <a:xfrm>
            <a:off x="395536" y="3438520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id="{01EF3B8B-DC07-4EFB-BFC2-451F6A582DE4}"/>
                  </a:ext>
                </a:extLst>
              </p:cNvPr>
              <p:cNvSpPr/>
              <p:nvPr/>
            </p:nvSpPr>
            <p:spPr>
              <a:xfrm>
                <a:off x="432189" y="3435846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О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6" name="Прямоугольник 55">
                <a:extLst>
                  <a:ext uri="{FF2B5EF4-FFF2-40B4-BE49-F238E27FC236}">
                    <a16:creationId xmlns:a16="http://schemas.microsoft.com/office/drawing/2014/main" id="{01EF3B8B-DC07-4EFB-BFC2-451F6A582D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3435846"/>
                <a:ext cx="386443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6">
            <a:extLst>
              <a:ext uri="{FF2B5EF4-FFF2-40B4-BE49-F238E27FC236}">
                <a16:creationId xmlns:a16="http://schemas.microsoft.com/office/drawing/2014/main" id="{6B1ABF3A-8CDA-482C-80EB-01C9D1F3C2E3}"/>
              </a:ext>
            </a:extLst>
          </p:cNvPr>
          <p:cNvSpPr/>
          <p:nvPr/>
        </p:nvSpPr>
        <p:spPr>
          <a:xfrm>
            <a:off x="395536" y="4014584"/>
            <a:ext cx="524179" cy="3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59EB9DF4-35F2-4239-A1E4-F81EDBD64FFB}"/>
                  </a:ext>
                </a:extLst>
              </p:cNvPr>
              <p:cNvSpPr/>
              <p:nvPr/>
            </p:nvSpPr>
            <p:spPr>
              <a:xfrm>
                <a:off x="432189" y="4011910"/>
                <a:ext cx="38644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ru-RU" sz="1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И</m:t>
                          </m:r>
                        </m:sub>
                      </m:sSub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58" name="Прямоугольник 57">
                <a:extLst>
                  <a:ext uri="{FF2B5EF4-FFF2-40B4-BE49-F238E27FC236}">
                    <a16:creationId xmlns:a16="http://schemas.microsoft.com/office/drawing/2014/main" id="{59EB9DF4-35F2-4239-A1E4-F81EDBD64F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89" y="4011910"/>
                <a:ext cx="38644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8C8FA90-4E3A-4F31-BC91-27E7CCCF5E0A}"/>
              </a:ext>
            </a:extLst>
          </p:cNvPr>
          <p:cNvSpPr/>
          <p:nvPr/>
        </p:nvSpPr>
        <p:spPr>
          <a:xfrm>
            <a:off x="3455704" y="1922306"/>
            <a:ext cx="2196416" cy="2521652"/>
          </a:xfrm>
          <a:prstGeom prst="rect">
            <a:avLst/>
          </a:prstGeom>
          <a:solidFill>
            <a:srgbClr val="E6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404040"/>
                </a:solidFill>
              </a:rPr>
              <a:t>48.8 </a:t>
            </a:r>
          </a:p>
          <a:p>
            <a:pPr algn="ctr"/>
            <a:r>
              <a:rPr lang="ru-RU" sz="3200" dirty="0">
                <a:solidFill>
                  <a:srgbClr val="404040"/>
                </a:solidFill>
              </a:rPr>
              <a:t>Баллов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A3E0F20B-D8DB-4519-A5A8-5601F760D51D}"/>
              </a:ext>
            </a:extLst>
          </p:cNvPr>
          <p:cNvSpPr/>
          <p:nvPr/>
        </p:nvSpPr>
        <p:spPr>
          <a:xfrm>
            <a:off x="1151448" y="1922306"/>
            <a:ext cx="2196416" cy="2521652"/>
          </a:xfrm>
          <a:prstGeom prst="rect">
            <a:avLst/>
          </a:prstGeom>
          <a:solidFill>
            <a:srgbClr val="E6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404040"/>
                </a:solidFill>
              </a:rPr>
              <a:t>42.0 </a:t>
            </a:r>
          </a:p>
          <a:p>
            <a:pPr algn="ctr"/>
            <a:r>
              <a:rPr lang="ru-RU" sz="3200" dirty="0">
                <a:solidFill>
                  <a:srgbClr val="404040"/>
                </a:solidFill>
              </a:rPr>
              <a:t>Баллов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967EEED-B4BA-49F6-BF4F-58D0495D1640}"/>
              </a:ext>
            </a:extLst>
          </p:cNvPr>
          <p:cNvSpPr/>
          <p:nvPr/>
        </p:nvSpPr>
        <p:spPr>
          <a:xfrm>
            <a:off x="5796136" y="1922306"/>
            <a:ext cx="2196416" cy="2521652"/>
          </a:xfrm>
          <a:prstGeom prst="rect">
            <a:avLst/>
          </a:prstGeom>
          <a:solidFill>
            <a:srgbClr val="E6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404040"/>
                </a:solidFill>
              </a:rPr>
              <a:t>30.0 </a:t>
            </a:r>
          </a:p>
          <a:p>
            <a:pPr algn="ctr"/>
            <a:r>
              <a:rPr lang="ru-RU" sz="3200" dirty="0">
                <a:solidFill>
                  <a:srgbClr val="404040"/>
                </a:solidFill>
              </a:rPr>
              <a:t>Баллов</a:t>
            </a:r>
          </a:p>
        </p:txBody>
      </p:sp>
    </p:spTree>
    <p:extLst>
      <p:ext uri="{BB962C8B-B14F-4D97-AF65-F5344CB8AC3E}">
        <p14:creationId xmlns:p14="http://schemas.microsoft.com/office/powerpoint/2010/main" val="126826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1591"/>
            <a:ext cx="9144000" cy="1008111"/>
          </a:xfrm>
        </p:spPr>
        <p:txBody>
          <a:bodyPr/>
          <a:lstStyle/>
          <a:p>
            <a:r>
              <a:rPr lang="ru-RU" altLang="ko-KR" sz="5400" dirty="0">
                <a:ea typeface="맑은 고딕" pitchFamily="50" charset="-127"/>
              </a:rPr>
              <a:t>СПАСИБО</a:t>
            </a:r>
            <a:endParaRPr lang="ko-KR" alt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1923702"/>
            <a:ext cx="9143999" cy="432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altLang="ko-KR" sz="2000" dirty="0">
                <a:ea typeface="맑은 고딕" pitchFamily="50" charset="-127"/>
              </a:rPr>
              <a:t>ВЫСОКИХ ВАМ ПОЗИЦИЙ В РЕЙТИНГЕ!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DA0A1DA9-84C5-4441-AFC2-DF368EC97126}"/>
              </a:ext>
            </a:extLst>
          </p:cNvPr>
          <p:cNvCxnSpPr>
            <a:cxnSpLocks/>
          </p:cNvCxnSpPr>
          <p:nvPr/>
        </p:nvCxnSpPr>
        <p:spPr>
          <a:xfrm>
            <a:off x="2411760" y="1131590"/>
            <a:ext cx="4320480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25CBE2F3-4EEC-4FA3-94F7-9A16D298E888}"/>
              </a:ext>
            </a:extLst>
          </p:cNvPr>
          <p:cNvCxnSpPr>
            <a:cxnSpLocks/>
          </p:cNvCxnSpPr>
          <p:nvPr/>
        </p:nvCxnSpPr>
        <p:spPr>
          <a:xfrm>
            <a:off x="2411760" y="2427734"/>
            <a:ext cx="4320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ED682D-E5AB-4068-BA52-14924E0D2DF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063" l="0" r="99063">
                        <a14:foregroundMark x1="44531" y1="46875" x2="44844" y2="47813"/>
                        <a14:foregroundMark x1="37266" y1="52917" x2="38516" y2="551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43" t="16797" r="26774" b="18476"/>
          <a:stretch/>
        </p:blipFill>
        <p:spPr>
          <a:xfrm>
            <a:off x="467544" y="1347963"/>
            <a:ext cx="1028932" cy="100741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E26754E-12BC-4B7F-AA47-EACB64BCA1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470" y="1289542"/>
            <a:ext cx="1656026" cy="100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369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325</Words>
  <Application>Microsoft Office PowerPoint</Application>
  <PresentationFormat>On-screen Show (16:9)</PresentationFormat>
  <Paragraphs>91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Cambria Math</vt:lpstr>
      <vt:lpstr>Cover and End Slide Master</vt:lpstr>
      <vt:lpstr>Contents Slide Master</vt:lpstr>
      <vt:lpstr>Section Break Slide Master</vt:lpstr>
      <vt:lpstr>РЕЙТИНГОВАЯ СИСТЕМА</vt:lpstr>
      <vt:lpstr>Зачем нам рейтинговая система?</vt:lpstr>
      <vt:lpstr>Как формируется рейтинг?</vt:lpstr>
      <vt:lpstr>PowerPoint Presentation</vt:lpstr>
      <vt:lpstr>PowerPoint Presentation</vt:lpstr>
      <vt:lpstr>PowerPoint Presentation</vt:lpstr>
      <vt:lpstr>СПАСИБО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Анфиса Богданенко</cp:lastModifiedBy>
  <cp:revision>105</cp:revision>
  <dcterms:created xsi:type="dcterms:W3CDTF">2016-12-01T00:32:25Z</dcterms:created>
  <dcterms:modified xsi:type="dcterms:W3CDTF">2019-01-28T23:41:48Z</dcterms:modified>
</cp:coreProperties>
</file>